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9"/>
  </p:notesMasterIdLst>
  <p:sldIdLst>
    <p:sldId id="256" r:id="rId2"/>
    <p:sldId id="257" r:id="rId3"/>
    <p:sldId id="319" r:id="rId4"/>
    <p:sldId id="258" r:id="rId5"/>
    <p:sldId id="320" r:id="rId6"/>
    <p:sldId id="376" r:id="rId7"/>
    <p:sldId id="377" r:id="rId8"/>
    <p:sldId id="378" r:id="rId9"/>
    <p:sldId id="379" r:id="rId10"/>
    <p:sldId id="380" r:id="rId11"/>
    <p:sldId id="381" r:id="rId12"/>
    <p:sldId id="382" r:id="rId13"/>
    <p:sldId id="383" r:id="rId14"/>
    <p:sldId id="384" r:id="rId15"/>
    <p:sldId id="385" r:id="rId16"/>
    <p:sldId id="386" r:id="rId17"/>
    <p:sldId id="387" r:id="rId18"/>
    <p:sldId id="388" r:id="rId19"/>
    <p:sldId id="389" r:id="rId20"/>
    <p:sldId id="390" r:id="rId21"/>
    <p:sldId id="391" r:id="rId22"/>
    <p:sldId id="392" r:id="rId23"/>
    <p:sldId id="393" r:id="rId24"/>
    <p:sldId id="394" r:id="rId25"/>
    <p:sldId id="395" r:id="rId26"/>
    <p:sldId id="396" r:id="rId27"/>
    <p:sldId id="397" r:id="rId28"/>
    <p:sldId id="398" r:id="rId29"/>
    <p:sldId id="399" r:id="rId30"/>
    <p:sldId id="400" r:id="rId31"/>
    <p:sldId id="401" r:id="rId32"/>
    <p:sldId id="406" r:id="rId33"/>
    <p:sldId id="425" r:id="rId34"/>
    <p:sldId id="427" r:id="rId35"/>
    <p:sldId id="407" r:id="rId36"/>
    <p:sldId id="408" r:id="rId37"/>
    <p:sldId id="428" r:id="rId38"/>
    <p:sldId id="429" r:id="rId39"/>
    <p:sldId id="404" r:id="rId40"/>
    <p:sldId id="273" r:id="rId41"/>
    <p:sldId id="275" r:id="rId42"/>
    <p:sldId id="430" r:id="rId43"/>
    <p:sldId id="431" r:id="rId44"/>
    <p:sldId id="432" r:id="rId45"/>
    <p:sldId id="445" r:id="rId46"/>
    <p:sldId id="276" r:id="rId47"/>
    <p:sldId id="355" r:id="rId48"/>
    <p:sldId id="362" r:id="rId49"/>
    <p:sldId id="349" r:id="rId50"/>
    <p:sldId id="433" r:id="rId51"/>
    <p:sldId id="434" r:id="rId52"/>
    <p:sldId id="435" r:id="rId53"/>
    <p:sldId id="436" r:id="rId54"/>
    <p:sldId id="437" r:id="rId55"/>
    <p:sldId id="438" r:id="rId56"/>
    <p:sldId id="439" r:id="rId57"/>
    <p:sldId id="443" r:id="rId58"/>
    <p:sldId id="444" r:id="rId59"/>
    <p:sldId id="446" r:id="rId60"/>
    <p:sldId id="440" r:id="rId61"/>
    <p:sldId id="441" r:id="rId62"/>
    <p:sldId id="447" r:id="rId63"/>
    <p:sldId id="284" r:id="rId64"/>
    <p:sldId id="285" r:id="rId65"/>
    <p:sldId id="286" r:id="rId66"/>
    <p:sldId id="294" r:id="rId67"/>
    <p:sldId id="442" r:id="rId68"/>
  </p:sldIdLst>
  <p:sldSz cx="12192000" cy="6858000"/>
  <p:notesSz cx="6858000" cy="9144000"/>
  <p:embeddedFontLst>
    <p:embeddedFont>
      <p:font typeface="Calibri" panose="020F0502020204030204" pitchFamily="34" charset="0"/>
      <p:regular r:id="rId70"/>
      <p:bold r:id="rId71"/>
      <p:italic r:id="rId72"/>
      <p:boldItalic r:id="rId73"/>
    </p:embeddedFont>
    <p:embeddedFont>
      <p:font typeface="Cambria" panose="02040503050406030204" pitchFamily="18" charset="0"/>
      <p:regular r:id="rId74"/>
      <p:bold r:id="rId75"/>
      <p:italic r:id="rId76"/>
      <p:boldItalic r:id="rId77"/>
    </p:embeddedFont>
    <p:embeddedFont>
      <p:font typeface="Gill Sans" panose="020B0604020202020204" charset="0"/>
      <p:regular r:id="rId78"/>
      <p:bold r:id="rId79"/>
    </p:embeddedFont>
    <p:embeddedFont>
      <p:font typeface="Segoe UI Emoji" panose="020B0502040204020203" pitchFamily="34" charset="0"/>
      <p:regular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07" roundtripDataSignature="AMtx7miGEJbyJALXMy/bkSIx9Nkr9tC/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DA839E-9E42-428F-9A37-836F49BD9E38}">
  <a:tblStyle styleId="{05DA839E-9E42-428F-9A37-836F49BD9E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07" Type="http://customschemas.google.com/relationships/presentationmetadata" Target="meta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110" Type="http://schemas.openxmlformats.org/officeDocument/2006/relationships/theme" Target="theme/theme1.xml"/><Relationship Id="rId61"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327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630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277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729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057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8479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87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19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46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660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092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485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160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8247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9245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576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4754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6432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054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77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471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477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313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242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772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497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8326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014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417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9372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213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84bad15dac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84bad15dac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184bad15dac_1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84bad15dac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84bad15dac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184bad15dac_1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42</a:t>
            </a:fld>
            <a:endParaRPr/>
          </a:p>
        </p:txBody>
      </p:sp>
    </p:spTree>
    <p:extLst>
      <p:ext uri="{BB962C8B-B14F-4D97-AF65-F5344CB8AC3E}">
        <p14:creationId xmlns:p14="http://schemas.microsoft.com/office/powerpoint/2010/main" val="2859021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84bad15dac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84bad15dac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184bad15dac_1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43</a:t>
            </a:fld>
            <a:endParaRPr/>
          </a:p>
        </p:txBody>
      </p:sp>
    </p:spTree>
    <p:extLst>
      <p:ext uri="{BB962C8B-B14F-4D97-AF65-F5344CB8AC3E}">
        <p14:creationId xmlns:p14="http://schemas.microsoft.com/office/powerpoint/2010/main" val="12206076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84bad15dac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84bad15dac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184bad15dac_1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44</a:t>
            </a:fld>
            <a:endParaRPr/>
          </a:p>
        </p:txBody>
      </p:sp>
    </p:spTree>
    <p:extLst>
      <p:ext uri="{BB962C8B-B14F-4D97-AF65-F5344CB8AC3E}">
        <p14:creationId xmlns:p14="http://schemas.microsoft.com/office/powerpoint/2010/main" val="2316492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84bad15dac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84bad15dac_1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184bad15dac_1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45</a:t>
            </a:fld>
            <a:endParaRPr/>
          </a:p>
        </p:txBody>
      </p:sp>
    </p:spTree>
    <p:extLst>
      <p:ext uri="{BB962C8B-B14F-4D97-AF65-F5344CB8AC3E}">
        <p14:creationId xmlns:p14="http://schemas.microsoft.com/office/powerpoint/2010/main" val="3785115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49</a:t>
            </a:fld>
            <a:endParaRPr/>
          </a:p>
        </p:txBody>
      </p:sp>
    </p:spTree>
    <p:extLst>
      <p:ext uri="{BB962C8B-B14F-4D97-AF65-F5344CB8AC3E}">
        <p14:creationId xmlns:p14="http://schemas.microsoft.com/office/powerpoint/2010/main" val="4174315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50</a:t>
            </a:fld>
            <a:endParaRPr/>
          </a:p>
        </p:txBody>
      </p:sp>
    </p:spTree>
    <p:extLst>
      <p:ext uri="{BB962C8B-B14F-4D97-AF65-F5344CB8AC3E}">
        <p14:creationId xmlns:p14="http://schemas.microsoft.com/office/powerpoint/2010/main" val="4107494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51</a:t>
            </a:fld>
            <a:endParaRPr/>
          </a:p>
        </p:txBody>
      </p:sp>
    </p:spTree>
    <p:extLst>
      <p:ext uri="{BB962C8B-B14F-4D97-AF65-F5344CB8AC3E}">
        <p14:creationId xmlns:p14="http://schemas.microsoft.com/office/powerpoint/2010/main" val="605878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7848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52</a:t>
            </a:fld>
            <a:endParaRPr/>
          </a:p>
        </p:txBody>
      </p:sp>
    </p:spTree>
    <p:extLst>
      <p:ext uri="{BB962C8B-B14F-4D97-AF65-F5344CB8AC3E}">
        <p14:creationId xmlns:p14="http://schemas.microsoft.com/office/powerpoint/2010/main" val="4351668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53</a:t>
            </a:fld>
            <a:endParaRPr/>
          </a:p>
        </p:txBody>
      </p:sp>
    </p:spTree>
    <p:extLst>
      <p:ext uri="{BB962C8B-B14F-4D97-AF65-F5344CB8AC3E}">
        <p14:creationId xmlns:p14="http://schemas.microsoft.com/office/powerpoint/2010/main" val="19699292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54</a:t>
            </a:fld>
            <a:endParaRPr/>
          </a:p>
        </p:txBody>
      </p:sp>
    </p:spTree>
    <p:extLst>
      <p:ext uri="{BB962C8B-B14F-4D97-AF65-F5344CB8AC3E}">
        <p14:creationId xmlns:p14="http://schemas.microsoft.com/office/powerpoint/2010/main" val="4092510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55</a:t>
            </a:fld>
            <a:endParaRPr/>
          </a:p>
        </p:txBody>
      </p:sp>
    </p:spTree>
    <p:extLst>
      <p:ext uri="{BB962C8B-B14F-4D97-AF65-F5344CB8AC3E}">
        <p14:creationId xmlns:p14="http://schemas.microsoft.com/office/powerpoint/2010/main" val="9837362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56</a:t>
            </a:fld>
            <a:endParaRPr/>
          </a:p>
        </p:txBody>
      </p:sp>
    </p:spTree>
    <p:extLst>
      <p:ext uri="{BB962C8B-B14F-4D97-AF65-F5344CB8AC3E}">
        <p14:creationId xmlns:p14="http://schemas.microsoft.com/office/powerpoint/2010/main" val="182187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57</a:t>
            </a:fld>
            <a:endParaRPr/>
          </a:p>
        </p:txBody>
      </p:sp>
    </p:spTree>
    <p:extLst>
      <p:ext uri="{BB962C8B-B14F-4D97-AF65-F5344CB8AC3E}">
        <p14:creationId xmlns:p14="http://schemas.microsoft.com/office/powerpoint/2010/main" val="3418965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58</a:t>
            </a:fld>
            <a:endParaRPr/>
          </a:p>
        </p:txBody>
      </p:sp>
    </p:spTree>
    <p:extLst>
      <p:ext uri="{BB962C8B-B14F-4D97-AF65-F5344CB8AC3E}">
        <p14:creationId xmlns:p14="http://schemas.microsoft.com/office/powerpoint/2010/main" val="4194363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59</a:t>
            </a:fld>
            <a:endParaRPr/>
          </a:p>
        </p:txBody>
      </p:sp>
    </p:spTree>
    <p:extLst>
      <p:ext uri="{BB962C8B-B14F-4D97-AF65-F5344CB8AC3E}">
        <p14:creationId xmlns:p14="http://schemas.microsoft.com/office/powerpoint/2010/main" val="2175293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60</a:t>
            </a:fld>
            <a:endParaRPr/>
          </a:p>
        </p:txBody>
      </p:sp>
    </p:spTree>
    <p:extLst>
      <p:ext uri="{BB962C8B-B14F-4D97-AF65-F5344CB8AC3E}">
        <p14:creationId xmlns:p14="http://schemas.microsoft.com/office/powerpoint/2010/main" val="7801823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61</a:t>
            </a:fld>
            <a:endParaRPr/>
          </a:p>
        </p:txBody>
      </p:sp>
    </p:spTree>
    <p:extLst>
      <p:ext uri="{BB962C8B-B14F-4D97-AF65-F5344CB8AC3E}">
        <p14:creationId xmlns:p14="http://schemas.microsoft.com/office/powerpoint/2010/main" val="114805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0829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84bad15dac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84bad15dac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84bad15dac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62</a:t>
            </a:fld>
            <a:endParaRPr/>
          </a:p>
        </p:txBody>
      </p:sp>
    </p:spTree>
    <p:extLst>
      <p:ext uri="{BB962C8B-B14F-4D97-AF65-F5344CB8AC3E}">
        <p14:creationId xmlns:p14="http://schemas.microsoft.com/office/powerpoint/2010/main" val="1322892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3" name="Google Shape;4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0908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478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094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692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882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8"/>
        <p:cNvGrpSpPr/>
        <p:nvPr/>
      </p:nvGrpSpPr>
      <p:grpSpPr>
        <a:xfrm>
          <a:off x="0" y="0"/>
          <a:ext cx="0" cy="0"/>
          <a:chOff x="0" y="0"/>
          <a:chExt cx="0" cy="0"/>
        </a:xfrm>
      </p:grpSpPr>
      <p:sp>
        <p:nvSpPr>
          <p:cNvPr id="19" name="Google Shape;19;p39"/>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9"/>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9"/>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2" name="Google Shape;22;p39"/>
          <p:cNvSpPr txBox="1">
            <a:spLocks noGrp="1"/>
          </p:cNvSpPr>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9"/>
          <p:cNvSpPr txBox="1">
            <a:spLocks noGrp="1"/>
          </p:cNvSpPr>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2D58AC"/>
                </a:solidFill>
                <a:latin typeface="Gill Sans"/>
                <a:ea typeface="Gill Sans"/>
                <a:cs typeface="Gill Sans"/>
                <a:sym typeface="Gill Sans"/>
              </a:defRPr>
            </a:lvl1pPr>
            <a:lvl2pPr marL="0" lvl="1" indent="0" algn="r">
              <a:spcBef>
                <a:spcPts val="0"/>
              </a:spcBef>
              <a:buNone/>
              <a:defRPr sz="900" b="0" i="0" u="none" strike="noStrike" cap="none">
                <a:solidFill>
                  <a:srgbClr val="2D58AC"/>
                </a:solidFill>
                <a:latin typeface="Gill Sans"/>
                <a:ea typeface="Gill Sans"/>
                <a:cs typeface="Gill Sans"/>
                <a:sym typeface="Gill Sans"/>
              </a:defRPr>
            </a:lvl2pPr>
            <a:lvl3pPr marL="0" lvl="2" indent="0" algn="r">
              <a:spcBef>
                <a:spcPts val="0"/>
              </a:spcBef>
              <a:buNone/>
              <a:defRPr sz="900" b="0" i="0" u="none" strike="noStrike" cap="none">
                <a:solidFill>
                  <a:srgbClr val="2D58AC"/>
                </a:solidFill>
                <a:latin typeface="Gill Sans"/>
                <a:ea typeface="Gill Sans"/>
                <a:cs typeface="Gill Sans"/>
                <a:sym typeface="Gill Sans"/>
              </a:defRPr>
            </a:lvl3pPr>
            <a:lvl4pPr marL="0" lvl="3" indent="0" algn="r">
              <a:spcBef>
                <a:spcPts val="0"/>
              </a:spcBef>
              <a:buNone/>
              <a:defRPr sz="900" b="0" i="0" u="none" strike="noStrike" cap="none">
                <a:solidFill>
                  <a:srgbClr val="2D58AC"/>
                </a:solidFill>
                <a:latin typeface="Gill Sans"/>
                <a:ea typeface="Gill Sans"/>
                <a:cs typeface="Gill Sans"/>
                <a:sym typeface="Gill Sans"/>
              </a:defRPr>
            </a:lvl4pPr>
            <a:lvl5pPr marL="0" lvl="4" indent="0" algn="r">
              <a:spcBef>
                <a:spcPts val="0"/>
              </a:spcBef>
              <a:buNone/>
              <a:defRPr sz="900" b="0" i="0" u="none" strike="noStrike" cap="none">
                <a:solidFill>
                  <a:srgbClr val="2D58AC"/>
                </a:solidFill>
                <a:latin typeface="Gill Sans"/>
                <a:ea typeface="Gill Sans"/>
                <a:cs typeface="Gill Sans"/>
                <a:sym typeface="Gill Sans"/>
              </a:defRPr>
            </a:lvl5pPr>
            <a:lvl6pPr marL="0" lvl="5" indent="0" algn="r">
              <a:spcBef>
                <a:spcPts val="0"/>
              </a:spcBef>
              <a:buNone/>
              <a:defRPr sz="900" b="0" i="0" u="none" strike="noStrike" cap="none">
                <a:solidFill>
                  <a:srgbClr val="2D58AC"/>
                </a:solidFill>
                <a:latin typeface="Gill Sans"/>
                <a:ea typeface="Gill Sans"/>
                <a:cs typeface="Gill Sans"/>
                <a:sym typeface="Gill Sans"/>
              </a:defRPr>
            </a:lvl6pPr>
            <a:lvl7pPr marL="0" lvl="6" indent="0" algn="r">
              <a:spcBef>
                <a:spcPts val="0"/>
              </a:spcBef>
              <a:buNone/>
              <a:defRPr sz="900" b="0" i="0" u="none" strike="noStrike" cap="none">
                <a:solidFill>
                  <a:srgbClr val="2D58AC"/>
                </a:solidFill>
                <a:latin typeface="Gill Sans"/>
                <a:ea typeface="Gill Sans"/>
                <a:cs typeface="Gill Sans"/>
                <a:sym typeface="Gill Sans"/>
              </a:defRPr>
            </a:lvl7pPr>
            <a:lvl8pPr marL="0" lvl="7" indent="0" algn="r">
              <a:spcBef>
                <a:spcPts val="0"/>
              </a:spcBef>
              <a:buNone/>
              <a:defRPr sz="900" b="0" i="0" u="none" strike="noStrike" cap="none">
                <a:solidFill>
                  <a:srgbClr val="2D58AC"/>
                </a:solidFill>
                <a:latin typeface="Gill Sans"/>
                <a:ea typeface="Gill Sans"/>
                <a:cs typeface="Gill Sans"/>
                <a:sym typeface="Gill Sans"/>
              </a:defRPr>
            </a:lvl8pPr>
            <a:lvl9pPr marL="0" lvl="8" indent="0" algn="r">
              <a:spcBef>
                <a:spcPts val="0"/>
              </a:spcBef>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2"/>
        <p:cNvGrpSpPr/>
        <p:nvPr/>
      </p:nvGrpSpPr>
      <p:grpSpPr>
        <a:xfrm>
          <a:off x="0" y="0"/>
          <a:ext cx="0" cy="0"/>
          <a:chOff x="0" y="0"/>
          <a:chExt cx="0" cy="0"/>
        </a:xfrm>
      </p:grpSpPr>
      <p:sp>
        <p:nvSpPr>
          <p:cNvPr id="83" name="Google Shape;83;p48"/>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8"/>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6" name="Google Shape;86;p4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8"/>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9"/>
        <p:cNvGrpSpPr/>
        <p:nvPr/>
      </p:nvGrpSpPr>
      <p:grpSpPr>
        <a:xfrm>
          <a:off x="0" y="0"/>
          <a:ext cx="0" cy="0"/>
          <a:chOff x="0" y="0"/>
          <a:chExt cx="0" cy="0"/>
        </a:xfrm>
      </p:grpSpPr>
      <p:sp>
        <p:nvSpPr>
          <p:cNvPr id="90" name="Google Shape;90;p49"/>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9"/>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9"/>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93" name="Google Shape;93;p49"/>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9"/>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49"/>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a:ea typeface="Gill Sans"/>
                <a:cs typeface="Gill Sans"/>
                <a:sym typeface="Gill Sans"/>
              </a:defRPr>
            </a:lvl1pPr>
            <a:lvl2pPr marL="0" lvl="1" indent="0" algn="r">
              <a:spcBef>
                <a:spcPts val="0"/>
              </a:spcBef>
              <a:buNone/>
              <a:defRPr sz="900">
                <a:solidFill>
                  <a:srgbClr val="2D58AC"/>
                </a:solidFill>
                <a:latin typeface="Gill Sans"/>
                <a:ea typeface="Gill Sans"/>
                <a:cs typeface="Gill Sans"/>
                <a:sym typeface="Gill Sans"/>
              </a:defRPr>
            </a:lvl2pPr>
            <a:lvl3pPr marL="0" lvl="2" indent="0" algn="r">
              <a:spcBef>
                <a:spcPts val="0"/>
              </a:spcBef>
              <a:buNone/>
              <a:defRPr sz="900">
                <a:solidFill>
                  <a:srgbClr val="2D58AC"/>
                </a:solidFill>
                <a:latin typeface="Gill Sans"/>
                <a:ea typeface="Gill Sans"/>
                <a:cs typeface="Gill Sans"/>
                <a:sym typeface="Gill Sans"/>
              </a:defRPr>
            </a:lvl3pPr>
            <a:lvl4pPr marL="0" lvl="3" indent="0" algn="r">
              <a:spcBef>
                <a:spcPts val="0"/>
              </a:spcBef>
              <a:buNone/>
              <a:defRPr sz="900">
                <a:solidFill>
                  <a:srgbClr val="2D58AC"/>
                </a:solidFill>
                <a:latin typeface="Gill Sans"/>
                <a:ea typeface="Gill Sans"/>
                <a:cs typeface="Gill Sans"/>
                <a:sym typeface="Gill Sans"/>
              </a:defRPr>
            </a:lvl4pPr>
            <a:lvl5pPr marL="0" lvl="4" indent="0" algn="r">
              <a:spcBef>
                <a:spcPts val="0"/>
              </a:spcBef>
              <a:buNone/>
              <a:defRPr sz="900">
                <a:solidFill>
                  <a:srgbClr val="2D58AC"/>
                </a:solidFill>
                <a:latin typeface="Gill Sans"/>
                <a:ea typeface="Gill Sans"/>
                <a:cs typeface="Gill Sans"/>
                <a:sym typeface="Gill Sans"/>
              </a:defRPr>
            </a:lvl5pPr>
            <a:lvl6pPr marL="0" lvl="5" indent="0" algn="r">
              <a:spcBef>
                <a:spcPts val="0"/>
              </a:spcBef>
              <a:buNone/>
              <a:defRPr sz="900">
                <a:solidFill>
                  <a:srgbClr val="2D58AC"/>
                </a:solidFill>
                <a:latin typeface="Gill Sans"/>
                <a:ea typeface="Gill Sans"/>
                <a:cs typeface="Gill Sans"/>
                <a:sym typeface="Gill Sans"/>
              </a:defRPr>
            </a:lvl6pPr>
            <a:lvl7pPr marL="0" lvl="6" indent="0" algn="r">
              <a:spcBef>
                <a:spcPts val="0"/>
              </a:spcBef>
              <a:buNone/>
              <a:defRPr sz="900">
                <a:solidFill>
                  <a:srgbClr val="2D58AC"/>
                </a:solidFill>
                <a:latin typeface="Gill Sans"/>
                <a:ea typeface="Gill Sans"/>
                <a:cs typeface="Gill Sans"/>
                <a:sym typeface="Gill Sans"/>
              </a:defRPr>
            </a:lvl7pPr>
            <a:lvl8pPr marL="0" lvl="7" indent="0" algn="r">
              <a:spcBef>
                <a:spcPts val="0"/>
              </a:spcBef>
              <a:buNone/>
              <a:defRPr sz="900">
                <a:solidFill>
                  <a:srgbClr val="2D58AC"/>
                </a:solidFill>
                <a:latin typeface="Gill Sans"/>
                <a:ea typeface="Gill Sans"/>
                <a:cs typeface="Gill Sans"/>
                <a:sym typeface="Gill Sans"/>
              </a:defRPr>
            </a:lvl8pPr>
            <a:lvl9pPr marL="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40"/>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0"/>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9" name="Google Shape;29;p4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0"/>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2"/>
        <p:cNvGrpSpPr/>
        <p:nvPr/>
      </p:nvGrpSpPr>
      <p:grpSpPr>
        <a:xfrm>
          <a:off x="0" y="0"/>
          <a:ext cx="0" cy="0"/>
          <a:chOff x="0" y="0"/>
          <a:chExt cx="0" cy="0"/>
        </a:xfrm>
      </p:grpSpPr>
      <p:sp>
        <p:nvSpPr>
          <p:cNvPr id="33" name="Google Shape;33;p41"/>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1"/>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1"/>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6" name="Google Shape;36;p4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a:ea typeface="Gill Sans"/>
                <a:cs typeface="Gill Sans"/>
                <a:sym typeface="Gill Sans"/>
              </a:defRPr>
            </a:lvl1pPr>
            <a:lvl2pPr marL="0" lvl="1" indent="0" algn="r">
              <a:spcBef>
                <a:spcPts val="0"/>
              </a:spcBef>
              <a:buNone/>
              <a:defRPr sz="900">
                <a:solidFill>
                  <a:srgbClr val="2D58AC"/>
                </a:solidFill>
                <a:latin typeface="Gill Sans"/>
                <a:ea typeface="Gill Sans"/>
                <a:cs typeface="Gill Sans"/>
                <a:sym typeface="Gill Sans"/>
              </a:defRPr>
            </a:lvl2pPr>
            <a:lvl3pPr marL="0" lvl="2" indent="0" algn="r">
              <a:spcBef>
                <a:spcPts val="0"/>
              </a:spcBef>
              <a:buNone/>
              <a:defRPr sz="900">
                <a:solidFill>
                  <a:srgbClr val="2D58AC"/>
                </a:solidFill>
                <a:latin typeface="Gill Sans"/>
                <a:ea typeface="Gill Sans"/>
                <a:cs typeface="Gill Sans"/>
                <a:sym typeface="Gill Sans"/>
              </a:defRPr>
            </a:lvl3pPr>
            <a:lvl4pPr marL="0" lvl="3" indent="0" algn="r">
              <a:spcBef>
                <a:spcPts val="0"/>
              </a:spcBef>
              <a:buNone/>
              <a:defRPr sz="900">
                <a:solidFill>
                  <a:srgbClr val="2D58AC"/>
                </a:solidFill>
                <a:latin typeface="Gill Sans"/>
                <a:ea typeface="Gill Sans"/>
                <a:cs typeface="Gill Sans"/>
                <a:sym typeface="Gill Sans"/>
              </a:defRPr>
            </a:lvl4pPr>
            <a:lvl5pPr marL="0" lvl="4" indent="0" algn="r">
              <a:spcBef>
                <a:spcPts val="0"/>
              </a:spcBef>
              <a:buNone/>
              <a:defRPr sz="900">
                <a:solidFill>
                  <a:srgbClr val="2D58AC"/>
                </a:solidFill>
                <a:latin typeface="Gill Sans"/>
                <a:ea typeface="Gill Sans"/>
                <a:cs typeface="Gill Sans"/>
                <a:sym typeface="Gill Sans"/>
              </a:defRPr>
            </a:lvl5pPr>
            <a:lvl6pPr marL="0" lvl="5" indent="0" algn="r">
              <a:spcBef>
                <a:spcPts val="0"/>
              </a:spcBef>
              <a:buNone/>
              <a:defRPr sz="900">
                <a:solidFill>
                  <a:srgbClr val="2D58AC"/>
                </a:solidFill>
                <a:latin typeface="Gill Sans"/>
                <a:ea typeface="Gill Sans"/>
                <a:cs typeface="Gill Sans"/>
                <a:sym typeface="Gill Sans"/>
              </a:defRPr>
            </a:lvl6pPr>
            <a:lvl7pPr marL="0" lvl="6" indent="0" algn="r">
              <a:spcBef>
                <a:spcPts val="0"/>
              </a:spcBef>
              <a:buNone/>
              <a:defRPr sz="900">
                <a:solidFill>
                  <a:srgbClr val="2D58AC"/>
                </a:solidFill>
                <a:latin typeface="Gill Sans"/>
                <a:ea typeface="Gill Sans"/>
                <a:cs typeface="Gill Sans"/>
                <a:sym typeface="Gill Sans"/>
              </a:defRPr>
            </a:lvl7pPr>
            <a:lvl8pPr marL="0" lvl="7" indent="0" algn="r">
              <a:spcBef>
                <a:spcPts val="0"/>
              </a:spcBef>
              <a:buNone/>
              <a:defRPr sz="900">
                <a:solidFill>
                  <a:srgbClr val="2D58AC"/>
                </a:solidFill>
                <a:latin typeface="Gill Sans"/>
                <a:ea typeface="Gill Sans"/>
                <a:cs typeface="Gill Sans"/>
                <a:sym typeface="Gill Sans"/>
              </a:defRPr>
            </a:lvl8pPr>
            <a:lvl9pPr marL="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42"/>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2"/>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3" name="Google Shape;43;p42"/>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4" name="Google Shape;44;p42"/>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2"/>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7"/>
        <p:cNvGrpSpPr/>
        <p:nvPr/>
      </p:nvGrpSpPr>
      <p:grpSpPr>
        <a:xfrm>
          <a:off x="0" y="0"/>
          <a:ext cx="0" cy="0"/>
          <a:chOff x="0" y="0"/>
          <a:chExt cx="0" cy="0"/>
        </a:xfrm>
      </p:grpSpPr>
      <p:sp>
        <p:nvSpPr>
          <p:cNvPr id="48" name="Google Shape;48;p43"/>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3"/>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3"/>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1" name="Google Shape;51;p43"/>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2" name="Google Shape;52;p43"/>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3" name="Google Shape;53;p43"/>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4" name="Google Shape;54;p4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7"/>
        <p:cNvGrpSpPr/>
        <p:nvPr/>
      </p:nvGrpSpPr>
      <p:grpSpPr>
        <a:xfrm>
          <a:off x="0" y="0"/>
          <a:ext cx="0" cy="0"/>
          <a:chOff x="0" y="0"/>
          <a:chExt cx="0" cy="0"/>
        </a:xfrm>
      </p:grpSpPr>
      <p:sp>
        <p:nvSpPr>
          <p:cNvPr id="58" name="Google Shape;58;p4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61" name="Google Shape;61;p44"/>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4"/>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3"/>
        <p:cNvGrpSpPr/>
        <p:nvPr/>
      </p:nvGrpSpPr>
      <p:grpSpPr>
        <a:xfrm>
          <a:off x="0" y="0"/>
          <a:ext cx="0" cy="0"/>
          <a:chOff x="0" y="0"/>
          <a:chExt cx="0" cy="0"/>
        </a:xfrm>
      </p:grpSpPr>
      <p:sp>
        <p:nvSpPr>
          <p:cNvPr id="64" name="Google Shape;64;p4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5"/>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7"/>
        <p:cNvGrpSpPr/>
        <p:nvPr/>
      </p:nvGrpSpPr>
      <p:grpSpPr>
        <a:xfrm>
          <a:off x="0" y="0"/>
          <a:ext cx="0" cy="0"/>
          <a:chOff x="0" y="0"/>
          <a:chExt cx="0" cy="0"/>
        </a:xfrm>
      </p:grpSpPr>
      <p:sp>
        <p:nvSpPr>
          <p:cNvPr id="68" name="Google Shape;68;p46"/>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6"/>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6"/>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1" name="Google Shape;71;p46"/>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2" name="Google Shape;72;p4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a:ea typeface="Gill Sans"/>
                <a:cs typeface="Gill Sans"/>
                <a:sym typeface="Gill Sans"/>
              </a:defRPr>
            </a:lvl1pPr>
            <a:lvl2pPr marL="0" lvl="1" indent="0" algn="r">
              <a:spcBef>
                <a:spcPts val="0"/>
              </a:spcBef>
              <a:buNone/>
              <a:defRPr sz="900">
                <a:solidFill>
                  <a:srgbClr val="2D58AC"/>
                </a:solidFill>
                <a:latin typeface="Gill Sans"/>
                <a:ea typeface="Gill Sans"/>
                <a:cs typeface="Gill Sans"/>
                <a:sym typeface="Gill Sans"/>
              </a:defRPr>
            </a:lvl2pPr>
            <a:lvl3pPr marL="0" lvl="2" indent="0" algn="r">
              <a:spcBef>
                <a:spcPts val="0"/>
              </a:spcBef>
              <a:buNone/>
              <a:defRPr sz="900">
                <a:solidFill>
                  <a:srgbClr val="2D58AC"/>
                </a:solidFill>
                <a:latin typeface="Gill Sans"/>
                <a:ea typeface="Gill Sans"/>
                <a:cs typeface="Gill Sans"/>
                <a:sym typeface="Gill Sans"/>
              </a:defRPr>
            </a:lvl3pPr>
            <a:lvl4pPr marL="0" lvl="3" indent="0" algn="r">
              <a:spcBef>
                <a:spcPts val="0"/>
              </a:spcBef>
              <a:buNone/>
              <a:defRPr sz="900">
                <a:solidFill>
                  <a:srgbClr val="2D58AC"/>
                </a:solidFill>
                <a:latin typeface="Gill Sans"/>
                <a:ea typeface="Gill Sans"/>
                <a:cs typeface="Gill Sans"/>
                <a:sym typeface="Gill Sans"/>
              </a:defRPr>
            </a:lvl4pPr>
            <a:lvl5pPr marL="0" lvl="4" indent="0" algn="r">
              <a:spcBef>
                <a:spcPts val="0"/>
              </a:spcBef>
              <a:buNone/>
              <a:defRPr sz="900">
                <a:solidFill>
                  <a:srgbClr val="2D58AC"/>
                </a:solidFill>
                <a:latin typeface="Gill Sans"/>
                <a:ea typeface="Gill Sans"/>
                <a:cs typeface="Gill Sans"/>
                <a:sym typeface="Gill Sans"/>
              </a:defRPr>
            </a:lvl5pPr>
            <a:lvl6pPr marL="0" lvl="5" indent="0" algn="r">
              <a:spcBef>
                <a:spcPts val="0"/>
              </a:spcBef>
              <a:buNone/>
              <a:defRPr sz="900">
                <a:solidFill>
                  <a:srgbClr val="2D58AC"/>
                </a:solidFill>
                <a:latin typeface="Gill Sans"/>
                <a:ea typeface="Gill Sans"/>
                <a:cs typeface="Gill Sans"/>
                <a:sym typeface="Gill Sans"/>
              </a:defRPr>
            </a:lvl6pPr>
            <a:lvl7pPr marL="0" lvl="6" indent="0" algn="r">
              <a:spcBef>
                <a:spcPts val="0"/>
              </a:spcBef>
              <a:buNone/>
              <a:defRPr sz="900">
                <a:solidFill>
                  <a:srgbClr val="2D58AC"/>
                </a:solidFill>
                <a:latin typeface="Gill Sans"/>
                <a:ea typeface="Gill Sans"/>
                <a:cs typeface="Gill Sans"/>
                <a:sym typeface="Gill Sans"/>
              </a:defRPr>
            </a:lvl7pPr>
            <a:lvl8pPr marL="0" lvl="7" indent="0" algn="r">
              <a:spcBef>
                <a:spcPts val="0"/>
              </a:spcBef>
              <a:buNone/>
              <a:defRPr sz="900">
                <a:solidFill>
                  <a:srgbClr val="2D58AC"/>
                </a:solidFill>
                <a:latin typeface="Gill Sans"/>
                <a:ea typeface="Gill Sans"/>
                <a:cs typeface="Gill Sans"/>
                <a:sym typeface="Gill Sans"/>
              </a:defRPr>
            </a:lvl8pPr>
            <a:lvl9pPr marL="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5"/>
        <p:cNvGrpSpPr/>
        <p:nvPr/>
      </p:nvGrpSpPr>
      <p:grpSpPr>
        <a:xfrm>
          <a:off x="0" y="0"/>
          <a:ext cx="0" cy="0"/>
          <a:chOff x="0" y="0"/>
          <a:chExt cx="0" cy="0"/>
        </a:xfrm>
      </p:grpSpPr>
      <p:sp>
        <p:nvSpPr>
          <p:cNvPr id="76" name="Google Shape;76;p47"/>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7"/>
          <p:cNvSpPr>
            <a:spLocks noGrp="1"/>
          </p:cNvSpPr>
          <p:nvPr>
            <p:ph type="pic" idx="2"/>
          </p:nvPr>
        </p:nvSpPr>
        <p:spPr>
          <a:xfrm>
            <a:off x="447817" y="599725"/>
            <a:ext cx="11290859" cy="3557252"/>
          </a:xfrm>
          <a:prstGeom prst="rect">
            <a:avLst/>
          </a:prstGeom>
          <a:noFill/>
          <a:ln>
            <a:noFill/>
          </a:ln>
        </p:spPr>
      </p:sp>
      <p:sp>
        <p:nvSpPr>
          <p:cNvPr id="78" name="Google Shape;78;p47"/>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9" name="Google Shape;79;p4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38"/>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3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3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38"/>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9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9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9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9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9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9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9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
        <p:nvSpPr>
          <p:cNvPr id="15" name="Google Shape;15;p38"/>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8"/>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8"/>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s-es/dotnet/api/system.threading.threadstart?view=net-7.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learn.microsoft.com/es-es/dotnet/api/system.threading.thread.start?view=net-7.0" TargetMode="External"/><Relationship Id="rId5" Type="http://schemas.openxmlformats.org/officeDocument/2006/relationships/hyperlink" Target="https://learn.microsoft.com/es-es/dotnet/api/system.threading.thread.-ctor?view=net-7.0" TargetMode="External"/><Relationship Id="rId4" Type="http://schemas.openxmlformats.org/officeDocument/2006/relationships/hyperlink" Target="https://learn.microsoft.com/es-es/dotnet/api/system.threading.parameterizedthreadstart?view=net-7.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s-es/dotnet/api/system.threadstaticattribute?view=net-7.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s-es/dotnet/api/system.threading.threadstate?view=net-7.0#system-threading-threadstate-unstarte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learn.microsoft.com/es-es/dotnet/api/system.threading.thread.start?view=net-7.0" TargetMode="External"/><Relationship Id="rId4" Type="http://schemas.openxmlformats.org/officeDocument/2006/relationships/hyperlink" Target="https://learn.microsoft.com/es-es/dotnet/api/system.threading.threadstate?view=net-7.0#system-threading-threadstate-runn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s-es/dotnet/api/system.threading.threadpriority?view=net-7.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learn.microsoft.com/es-es/dotnet/api/system.threading.thread.priority?view=net-7.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6.png"/><Relationship Id="rId5" Type="http://schemas.openxmlformats.org/officeDocument/2006/relationships/hyperlink" Target="https://learn.microsoft.com/es-es/dotnet/api/system.threading.thread.currentthread" TargetMode="External"/><Relationship Id="rId4" Type="http://schemas.openxmlformats.org/officeDocument/2006/relationships/hyperlink" Target="https://learn.microsoft.com/es-es/dotnet/api/system.threading.thread"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s-es/dotnet/standard/threading/cancellation-in-managed-threads" TargetMode="External"/><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learn.microsoft.com/es-es/dotnet/api/system.diagnostics.process.kill" TargetMode="External"/><Relationship Id="rId5" Type="http://schemas.openxmlformats.org/officeDocument/2006/relationships/hyperlink" Target="https://learn.microsoft.com/es-es/dotnet/api/system.threading.threadabortexception" TargetMode="External"/><Relationship Id="rId4" Type="http://schemas.openxmlformats.org/officeDocument/2006/relationships/hyperlink" Target="https://learn.microsoft.com/es-es/dotnet/api/system.threading.thread.abort"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ortizol.blogspot.com/2014/07/receta-multithreading-en-csharp-no-1-5-obtener-el-estado-de-un-thread.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s-es/dotnet/api/system.threading.thread.sleep" TargetMode="External"/><Relationship Id="rId7"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learn.microsoft.com/es-es/dotnet/api/system.threading.thread.abort" TargetMode="External"/><Relationship Id="rId5" Type="http://schemas.openxmlformats.org/officeDocument/2006/relationships/hyperlink" Target="https://learn.microsoft.com/es-es/dotnet/api/system.threading.thread.interrupt" TargetMode="External"/><Relationship Id="rId4" Type="http://schemas.openxmlformats.org/officeDocument/2006/relationships/hyperlink" Target="https://learn.microsoft.com/es-es/dotnet/api/system.threading.timeout.infinit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rockcontent.com/es/blog/marketing-2/"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rockcontent.com/es/blog/que-es-mercadotecnia/"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learn.microsoft.com/es-es/dotnet/api/system.threading.timer?view=net-7.0" TargetMode="External"/><Relationship Id="rId3" Type="http://schemas.openxmlformats.org/officeDocument/2006/relationships/hyperlink" Target="https://learn.microsoft.com/es-es/dotnet/api/system.threading.mutex?view=net-7.0" TargetMode="External"/><Relationship Id="rId7" Type="http://schemas.openxmlformats.org/officeDocument/2006/relationships/hyperlink" Target="https://learn.microsoft.com/es-es/dotnet/api/system.threading.threadpool?view=net-7.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learn.microsoft.com/es-es/dotnet/api/system.threading.autoresetevent?view=net-7.0" TargetMode="External"/><Relationship Id="rId5" Type="http://schemas.openxmlformats.org/officeDocument/2006/relationships/hyperlink" Target="https://learn.microsoft.com/es-es/dotnet/api/system.threading.interlocked?view=net-7.0" TargetMode="External"/><Relationship Id="rId4" Type="http://schemas.openxmlformats.org/officeDocument/2006/relationships/hyperlink" Target="https://learn.microsoft.com/es-es/dotnet/api/system.threading.monitor?view=net-7.0" TargetMode="External"/><Relationship Id="rId9"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learn.microsoft.com/es-es/dotnet/api/system.threading.threadstate?view=net-7.0" TargetMode="External"/><Relationship Id="rId3" Type="http://schemas.openxmlformats.org/officeDocument/2006/relationships/hyperlink" Target="https://dev.to/ebarrioscode/pildoras-de-c-task-parallel-library-tpl-procesamiento-multihilo-y-asincrono-18mp#:~:text=Un%20Thread%20(Hilo)%20es%20algo,es%20que%20los%20Threads%20comparten" TargetMode="External"/><Relationship Id="rId7" Type="http://schemas.openxmlformats.org/officeDocument/2006/relationships/hyperlink" Target="https://learn.microsoft.com/es-es/dotnet/api/system.threading.threadpool?view=net-7.0" TargetMode="External"/><Relationship Id="rId12" Type="http://schemas.openxmlformats.org/officeDocument/2006/relationships/hyperlink" Target="https://learn.microsoft.com/es-es/dotnet/standard/threading/destroying-thread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learn.microsoft.com/es-es/dotnet/api/system.threading.threadstart?view=net-7.0" TargetMode="External"/><Relationship Id="rId11" Type="http://schemas.openxmlformats.org/officeDocument/2006/relationships/hyperlink" Target="https://learn.microsoft.com/es-es/dotnet/standard/threading/threads-and-threading" TargetMode="External"/><Relationship Id="rId5" Type="http://schemas.openxmlformats.org/officeDocument/2006/relationships/hyperlink" Target="https://www.tutorialesprogramacionya.com/csharpya/detalleconcepto.php?codigo=217&amp;amp;inicio=80" TargetMode="External"/><Relationship Id="rId10" Type="http://schemas.openxmlformats.org/officeDocument/2006/relationships/hyperlink" Target="https://learn.microsoft.com/es-es/dotnet/api/system.threading.threadlocal-1?view=net-7.0" TargetMode="External"/><Relationship Id="rId4" Type="http://schemas.openxmlformats.org/officeDocument/2006/relationships/hyperlink" Target="https://learn.microsoft.com/es-es/dotnet/api/system.threading?view=net-7.0" TargetMode="External"/><Relationship Id="rId9" Type="http://schemas.openxmlformats.org/officeDocument/2006/relationships/hyperlink" Target="https://learn.microsoft.com/es-es/dotnet/api/system.threading.threadpriority?view=net-7.0"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learn.microsoft.com/en-us/dotnet/api/system.threading.threadabortexception?view=net-7.0" TargetMode="External"/><Relationship Id="rId13" Type="http://schemas.openxmlformats.org/officeDocument/2006/relationships/hyperlink" Target="https://learn.microsoft.com/en-us/dotnet/api/system.threading.threadstateexception?view=net-7.0" TargetMode="External"/><Relationship Id="rId3" Type="http://schemas.openxmlformats.org/officeDocument/2006/relationships/hyperlink" Target="https://webprogramacion.com/procesos-e-hilos/" TargetMode="External"/><Relationship Id="rId7" Type="http://schemas.openxmlformats.org/officeDocument/2006/relationships/hyperlink" Target="https://ortizol.blogspot.com/2014/07/receta-csharp-no-4-7-sincronizar-la-ejecucion-de-multiples-threads-usando-un-monitor.html" TargetMode="External"/><Relationship Id="rId12" Type="http://schemas.openxmlformats.org/officeDocument/2006/relationships/hyperlink" Target="https://learn.microsoft.com/en-us/dotnet/api/system.threading.threadstartexception?view=net-7.0"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learn.microsoft.com/en-us/dotnet/api/system.threading.thread?view=net-7.0" TargetMode="External"/><Relationship Id="rId11" Type="http://schemas.openxmlformats.org/officeDocument/2006/relationships/hyperlink" Target="https://learn.microsoft.com/en-us/dotnet/api/system.threading.threadinterruptedexception?view=net-7.0" TargetMode="External"/><Relationship Id="rId5" Type="http://schemas.openxmlformats.org/officeDocument/2006/relationships/hyperlink" Target="http://katawapps.blogspot.com/2015/12/hilos-en-c-parte-i.html" TargetMode="External"/><Relationship Id="rId10" Type="http://schemas.openxmlformats.org/officeDocument/2006/relationships/hyperlink" Target="https://learn.microsoft.com/en-us/dotnet/api/system.threading.threadexceptioneventhandler?view=net-7.0" TargetMode="External"/><Relationship Id="rId4" Type="http://schemas.openxmlformats.org/officeDocument/2006/relationships/hyperlink" Target="https://prezi.com/zligxav4or3z/programacion-con-hilos/" TargetMode="External"/><Relationship Id="rId9" Type="http://schemas.openxmlformats.org/officeDocument/2006/relationships/hyperlink" Target="https://learn.microsoft.com/en-us/dotnet/api/system.threading.threadexceptioneventargs?view=net-7.0"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learn.microsoft.com/es-es/dotnet/standard/threading/pausing-and-resuming-threads"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es.wikipedia.org/wiki/Camel_case" TargetMode="External"/><Relationship Id="rId5" Type="http://schemas.openxmlformats.org/officeDocument/2006/relationships/hyperlink" Target="https://rockcontent.com/es/blog/framework/" TargetMode="External"/><Relationship Id="rId4" Type="http://schemas.openxmlformats.org/officeDocument/2006/relationships/hyperlink" Target="https://learn.microsoft.com/en-us/dotnet/api/system.threading.thread.-ctor?view=net-7.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517945" y="3608618"/>
            <a:ext cx="10993549" cy="678311"/>
          </a:xfrm>
          <a:prstGeom prst="rect">
            <a:avLst/>
          </a:prstGeom>
          <a:noFill/>
          <a:ln>
            <a:noFill/>
          </a:ln>
        </p:spPr>
        <p:txBody>
          <a:bodyPr spcFirstLastPara="1" wrap="square" lIns="91425" tIns="45700" rIns="91425" bIns="45700" anchor="b" anchorCtr="0">
            <a:normAutofit/>
          </a:bodyPr>
          <a:lstStyle/>
          <a:p>
            <a:pPr algn="ctr">
              <a:buClr>
                <a:schemeClr val="lt1"/>
              </a:buClr>
            </a:pPr>
            <a:r>
              <a:rPr lang="es" sz="3200" dirty="0">
                <a:solidFill>
                  <a:schemeClr val="lt1"/>
                </a:solidFill>
              </a:rPr>
              <a:t>HILOS EN APLICACIONES DOTNET SEGUNDO PROYECTO</a:t>
            </a:r>
            <a:endParaRPr lang="es-ES" sz="3200" dirty="0">
              <a:solidFill>
                <a:schemeClr val="lt1"/>
              </a:solidFill>
            </a:endParaRPr>
          </a:p>
        </p:txBody>
      </p:sp>
      <p:sp>
        <p:nvSpPr>
          <p:cNvPr id="101" name="Google Shape;101;p1"/>
          <p:cNvSpPr txBox="1">
            <a:spLocks noGrp="1"/>
          </p:cNvSpPr>
          <p:nvPr>
            <p:ph type="subTitle" idx="1"/>
          </p:nvPr>
        </p:nvSpPr>
        <p:spPr>
          <a:xfrm>
            <a:off x="599225" y="5149400"/>
            <a:ext cx="7121327" cy="123535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72"/>
              <a:buNone/>
            </a:pPr>
            <a:r>
              <a:rPr lang="es-ES" b="1" dirty="0">
                <a:solidFill>
                  <a:schemeClr val="lt1"/>
                </a:solidFill>
              </a:rPr>
              <a:t>INTEGRANTES: 	</a:t>
            </a:r>
            <a:r>
              <a:rPr lang="es-ES" dirty="0">
                <a:solidFill>
                  <a:schemeClr val="lt1"/>
                </a:solidFill>
              </a:rPr>
              <a:t>MORALES JOHAO </a:t>
            </a:r>
            <a:br>
              <a:rPr lang="es-ES" dirty="0">
                <a:solidFill>
                  <a:schemeClr val="lt1"/>
                </a:solidFill>
              </a:rPr>
            </a:br>
            <a:r>
              <a:rPr lang="es-ES" dirty="0">
                <a:solidFill>
                  <a:schemeClr val="lt1"/>
                </a:solidFill>
              </a:rPr>
              <a:t>		TITUAÑA MAYCOL</a:t>
            </a:r>
          </a:p>
          <a:p>
            <a:pPr marL="0" lvl="0" indent="0" algn="l" rtl="0">
              <a:spcBef>
                <a:spcPts val="0"/>
              </a:spcBef>
              <a:spcAft>
                <a:spcPts val="0"/>
              </a:spcAft>
              <a:buSzPts val="1472"/>
              <a:buNone/>
            </a:pPr>
            <a:r>
              <a:rPr lang="es-ES" dirty="0">
                <a:solidFill>
                  <a:schemeClr val="lt1"/>
                </a:solidFill>
              </a:rPr>
              <a:t>		VELASTEGUÍ ALEX </a:t>
            </a:r>
            <a:endParaRPr dirty="0">
              <a:solidFill>
                <a:schemeClr val="lt1"/>
              </a:solidFill>
            </a:endParaRPr>
          </a:p>
        </p:txBody>
      </p:sp>
      <p:pic>
        <p:nvPicPr>
          <p:cNvPr id="102" name="Google Shape;102;p1" descr="Resultado de imagen para espe"/>
          <p:cNvPicPr preferRelativeResize="0"/>
          <p:nvPr/>
        </p:nvPicPr>
        <p:blipFill rotWithShape="1">
          <a:blip r:embed="rId3">
            <a:alphaModFix/>
          </a:blip>
          <a:srcRect/>
          <a:stretch/>
        </p:blipFill>
        <p:spPr>
          <a:xfrm>
            <a:off x="319597" y="716302"/>
            <a:ext cx="11647502" cy="2193925"/>
          </a:xfrm>
          <a:prstGeom prst="rect">
            <a:avLst/>
          </a:prstGeom>
          <a:noFill/>
          <a:ln>
            <a:noFill/>
          </a:ln>
        </p:spPr>
      </p:pic>
      <p:sp>
        <p:nvSpPr>
          <p:cNvPr id="103" name="Google Shape;103;p1"/>
          <p:cNvSpPr txBox="1"/>
          <p:nvPr/>
        </p:nvSpPr>
        <p:spPr>
          <a:xfrm>
            <a:off x="7874427" y="5149400"/>
            <a:ext cx="3718347" cy="13246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1472"/>
              <a:buFont typeface="Noto Sans Symbols"/>
              <a:buNone/>
            </a:pPr>
            <a:r>
              <a:rPr lang="es-ES" sz="1600" b="1" i="0" u="none" strike="noStrike" cap="none" dirty="0">
                <a:solidFill>
                  <a:schemeClr val="lt1"/>
                </a:solidFill>
                <a:latin typeface="Gill Sans"/>
                <a:ea typeface="Gill Sans"/>
                <a:cs typeface="Gill Sans"/>
                <a:sym typeface="Gill Sans"/>
              </a:rPr>
              <a:t>NRC:	</a:t>
            </a:r>
            <a:r>
              <a:rPr lang="es-ES" sz="1600" i="0" u="none" strike="noStrike" cap="none" dirty="0">
                <a:solidFill>
                  <a:schemeClr val="lt1"/>
                </a:solidFill>
                <a:latin typeface="Gill Sans"/>
                <a:ea typeface="Gill Sans"/>
                <a:cs typeface="Gill Sans"/>
                <a:sym typeface="Gill Sans"/>
              </a:rPr>
              <a:t>9877</a:t>
            </a:r>
            <a:endParaRPr lang="en-US" dirty="0">
              <a:solidFill>
                <a:schemeClr val="lt1"/>
              </a:solidFill>
            </a:endParaRPr>
          </a:p>
          <a:p>
            <a:pPr>
              <a:spcBef>
                <a:spcPts val="920"/>
              </a:spcBef>
              <a:buClr>
                <a:schemeClr val="accent2"/>
              </a:buClr>
              <a:buSzPts val="1472"/>
            </a:pPr>
            <a:r>
              <a:rPr lang="es-ES" sz="1600" b="1" i="0" u="none" strike="noStrike" cap="none" dirty="0">
                <a:solidFill>
                  <a:schemeClr val="lt1"/>
                </a:solidFill>
                <a:latin typeface="Gill Sans"/>
                <a:ea typeface="Gill Sans"/>
                <a:cs typeface="Gill Sans"/>
                <a:sym typeface="Gill Sans"/>
              </a:rPr>
              <a:t>FECHA:</a:t>
            </a:r>
            <a:r>
              <a:rPr lang="es-ES" sz="1600" dirty="0">
                <a:solidFill>
                  <a:schemeClr val="lt1"/>
                </a:solidFill>
                <a:latin typeface="Gill Sans"/>
                <a:ea typeface="Gill Sans"/>
                <a:cs typeface="Gill Sans"/>
                <a:sym typeface="Gill Sans"/>
              </a:rPr>
              <a:t> 06/08/2023</a:t>
            </a:r>
            <a:endParaRPr lang="es-ES" dirty="0">
              <a:solidFill>
                <a:schemeClr val="lt1"/>
              </a:solidFill>
            </a:endParaRPr>
          </a:p>
          <a:p>
            <a:pPr marL="0" marR="0" lvl="0" indent="0" algn="l" rtl="0">
              <a:spcBef>
                <a:spcPts val="920"/>
              </a:spcBef>
              <a:spcAft>
                <a:spcPts val="0"/>
              </a:spcAft>
              <a:buClr>
                <a:schemeClr val="accent2"/>
              </a:buClr>
              <a:buSzPts val="1472"/>
              <a:buFont typeface="Noto Sans Symbols"/>
              <a:buNone/>
            </a:pPr>
            <a:r>
              <a:rPr lang="es-ES" sz="1600" b="1" i="0" u="none" strike="noStrike" cap="none" dirty="0">
                <a:solidFill>
                  <a:schemeClr val="lt1"/>
                </a:solidFill>
                <a:latin typeface="Gill Sans"/>
                <a:ea typeface="Gill Sans"/>
                <a:cs typeface="Gill Sans"/>
                <a:sym typeface="Gill Sans"/>
              </a:rPr>
              <a:t>TUTOR:	</a:t>
            </a:r>
            <a:r>
              <a:rPr lang="es-ES" sz="1600" b="0" i="0" u="none" strike="noStrike" cap="none" dirty="0">
                <a:solidFill>
                  <a:schemeClr val="lt1"/>
                </a:solidFill>
                <a:latin typeface="Gill Sans"/>
                <a:ea typeface="Gill Sans"/>
                <a:cs typeface="Gill Sans"/>
                <a:sym typeface="Gill Sans"/>
              </a:rPr>
              <a:t>ING. MAURICIO CAMPAÑA</a:t>
            </a:r>
            <a:endParaRPr sz="1600" b="1" i="0" u="none" strike="noStrike" cap="none" dirty="0">
              <a:solidFill>
                <a:schemeClr val="lt1"/>
              </a:solidFill>
              <a:latin typeface="Gill Sans"/>
              <a:ea typeface="Gill Sans"/>
              <a:cs typeface="Gill Sans"/>
              <a:sym typeface="Gill Sans"/>
            </a:endParaRPr>
          </a:p>
        </p:txBody>
      </p:sp>
      <p:sp>
        <p:nvSpPr>
          <p:cNvPr id="104" name="Google Shape;104;p1"/>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0" i="0" u="none" strike="noStrike" cap="none">
                <a:solidFill>
                  <a:schemeClr val="dk1"/>
                </a:solidFill>
                <a:latin typeface="Gill Sans"/>
                <a:ea typeface="Gill Sans"/>
                <a:cs typeface="Gill Sans"/>
                <a:sym typeface="Gill Sans"/>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1.3.2. THREADSTART</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143" name="Google Shape;143;p4"/>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10</a:t>
            </a:r>
          </a:p>
        </p:txBody>
      </p:sp>
      <p:sp>
        <p:nvSpPr>
          <p:cNvPr id="8" name="CuadroTexto 7">
            <a:extLst>
              <a:ext uri="{FF2B5EF4-FFF2-40B4-BE49-F238E27FC236}">
                <a16:creationId xmlns:a16="http://schemas.microsoft.com/office/drawing/2014/main" id="{2E1F72F4-9A44-94C0-C82C-7E4138F10EB7}"/>
              </a:ext>
            </a:extLst>
          </p:cNvPr>
          <p:cNvSpPr txBox="1"/>
          <p:nvPr/>
        </p:nvSpPr>
        <p:spPr>
          <a:xfrm>
            <a:off x="379524" y="2053880"/>
            <a:ext cx="8322023" cy="2750240"/>
          </a:xfrm>
          <a:prstGeom prst="rect">
            <a:avLst/>
          </a:prstGeom>
          <a:noFill/>
        </p:spPr>
        <p:txBody>
          <a:bodyPr wrap="square">
            <a:spAutoFit/>
          </a:bodyPr>
          <a:lstStyle/>
          <a:p>
            <a:pPr algn="just">
              <a:lnSpc>
                <a:spcPct val="115000"/>
              </a:lnSpc>
              <a:spcAft>
                <a:spcPts val="1000"/>
              </a:spcAft>
            </a:pPr>
            <a:r>
              <a:rPr lang="es-ES" sz="1800" dirty="0">
                <a:solidFill>
                  <a:schemeClr val="dk2"/>
                </a:solidFill>
                <a:latin typeface="Calibri" panose="020F0502020204030204" pitchFamily="34" charset="0"/>
                <a:cs typeface="Arial" panose="020B0604020202020204" pitchFamily="34" charset="0"/>
              </a:rPr>
              <a:t>Proveniente de la clase </a:t>
            </a:r>
            <a:r>
              <a:rPr lang="es-ES" sz="1800" dirty="0" err="1">
                <a:solidFill>
                  <a:schemeClr val="dk2"/>
                </a:solidFill>
                <a:latin typeface="Calibri" panose="020F0502020204030204" pitchFamily="34" charset="0"/>
                <a:cs typeface="Arial" panose="020B0604020202020204" pitchFamily="34" charset="0"/>
              </a:rPr>
              <a:t>System.Threading</a:t>
            </a:r>
            <a:r>
              <a:rPr lang="es-ES" sz="1800" dirty="0">
                <a:solidFill>
                  <a:schemeClr val="dk2"/>
                </a:solidFill>
                <a:latin typeface="Calibri" panose="020F0502020204030204" pitchFamily="34" charset="0"/>
                <a:cs typeface="Arial" panose="020B0604020202020204" pitchFamily="34" charset="0"/>
              </a:rPr>
              <a:t>, representa el método que ejecuta el Hilo a partir de </a:t>
            </a:r>
            <a:r>
              <a:rPr lang="es-ES" sz="1800" dirty="0" err="1">
                <a:solidFill>
                  <a:schemeClr val="dk2"/>
                </a:solidFill>
                <a:latin typeface="Calibri" panose="020F0502020204030204" pitchFamily="34" charset="0"/>
                <a:cs typeface="Arial" panose="020B0604020202020204" pitchFamily="34" charset="0"/>
              </a:rPr>
              <a:t>public</a:t>
            </a:r>
            <a:r>
              <a:rPr lang="es-ES" sz="1800" dirty="0">
                <a:solidFill>
                  <a:schemeClr val="dk2"/>
                </a:solidFill>
                <a:latin typeface="Calibri" panose="020F0502020204030204" pitchFamily="34" charset="0"/>
                <a:cs typeface="Arial" panose="020B0604020202020204" pitchFamily="34" charset="0"/>
              </a:rPr>
              <a:t> </a:t>
            </a:r>
            <a:r>
              <a:rPr lang="es-ES" sz="1800" dirty="0" err="1">
                <a:solidFill>
                  <a:schemeClr val="dk2"/>
                </a:solidFill>
                <a:latin typeface="Calibri" panose="020F0502020204030204" pitchFamily="34" charset="0"/>
                <a:cs typeface="Arial" panose="020B0604020202020204" pitchFamily="34" charset="0"/>
              </a:rPr>
              <a:t>delegate</a:t>
            </a:r>
            <a:r>
              <a:rPr lang="es-ES" sz="1800" dirty="0">
                <a:solidFill>
                  <a:schemeClr val="dk2"/>
                </a:solidFill>
                <a:latin typeface="Calibri" panose="020F0502020204030204" pitchFamily="34" charset="0"/>
                <a:cs typeface="Arial" panose="020B0604020202020204" pitchFamily="34" charset="0"/>
              </a:rPr>
              <a:t> </a:t>
            </a:r>
            <a:r>
              <a:rPr lang="es-ES" sz="1800" dirty="0" err="1">
                <a:solidFill>
                  <a:schemeClr val="dk2"/>
                </a:solidFill>
                <a:latin typeface="Calibri" panose="020F0502020204030204" pitchFamily="34" charset="0"/>
                <a:cs typeface="Arial" panose="020B0604020202020204" pitchFamily="34" charset="0"/>
              </a:rPr>
              <a:t>void</a:t>
            </a:r>
            <a:r>
              <a:rPr lang="es-ES" sz="1800" dirty="0">
                <a:solidFill>
                  <a:schemeClr val="dk2"/>
                </a:solidFill>
                <a:latin typeface="Calibri" panose="020F0502020204030204" pitchFamily="34" charset="0"/>
                <a:cs typeface="Arial" panose="020B0604020202020204" pitchFamily="34" charset="0"/>
              </a:rPr>
              <a:t> </a:t>
            </a:r>
            <a:r>
              <a:rPr lang="es-ES" sz="1800" dirty="0" err="1">
                <a:solidFill>
                  <a:schemeClr val="dk2"/>
                </a:solidFill>
                <a:latin typeface="Calibri" panose="020F0502020204030204" pitchFamily="34" charset="0"/>
                <a:cs typeface="Arial" panose="020B0604020202020204" pitchFamily="34" charset="0"/>
              </a:rPr>
              <a:t>ThreadStart</a:t>
            </a:r>
            <a:r>
              <a:rPr lang="es-ES" sz="1800" dirty="0">
                <a:solidFill>
                  <a:schemeClr val="dk2"/>
                </a:solidFill>
                <a:latin typeface="Calibri" panose="020F0502020204030204" pitchFamily="34" charset="0"/>
                <a:cs typeface="Arial" panose="020B0604020202020204" pitchFamily="34" charset="0"/>
              </a:rPr>
              <a:t>() [4].</a:t>
            </a:r>
            <a:endParaRPr lang="es-MX" sz="1800" dirty="0">
              <a:solidFill>
                <a:schemeClr val="dk2"/>
              </a:solidFill>
              <a:latin typeface="Calibri" panose="020F0502020204030204" pitchFamily="34" charset="0"/>
              <a:cs typeface="Arial" panose="020B0604020202020204" pitchFamily="34" charset="0"/>
            </a:endParaRPr>
          </a:p>
          <a:p>
            <a:pPr algn="just">
              <a:lnSpc>
                <a:spcPct val="115000"/>
              </a:lnSpc>
              <a:spcAft>
                <a:spcPts val="1000"/>
              </a:spcAft>
            </a:pPr>
            <a:r>
              <a:rPr lang="es-ES" sz="1800" dirty="0">
                <a:solidFill>
                  <a:schemeClr val="dk2"/>
                </a:solidFill>
                <a:latin typeface="Calibri" panose="020F0502020204030204" pitchFamily="34" charset="0"/>
                <a:cs typeface="Arial" panose="020B0604020202020204" pitchFamily="34" charset="0"/>
              </a:rPr>
              <a:t>Cuando se crea un subproceso administrado, el método que se ejecuta en el subproceso se representa mediante un </a:t>
            </a:r>
            <a:r>
              <a:rPr lang="es-ES" sz="1800" dirty="0" err="1">
                <a:solidFill>
                  <a:schemeClr val="dk2"/>
                </a:solidFill>
                <a:latin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ThreadStart</a:t>
            </a:r>
            <a:r>
              <a:rPr lang="es-ES" sz="1800" dirty="0">
                <a:solidFill>
                  <a:schemeClr val="dk2"/>
                </a:solidFill>
                <a:latin typeface="Calibri" panose="020F0502020204030204" pitchFamily="34" charset="0"/>
                <a:cs typeface="Arial" panose="020B0604020202020204" pitchFamily="34" charset="0"/>
              </a:rPr>
              <a:t> delegado o un </a:t>
            </a:r>
            <a:r>
              <a:rPr lang="es-ES" sz="1800" dirty="0" err="1">
                <a:solidFill>
                  <a:schemeClr val="dk2"/>
                </a:solidFill>
                <a:latin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ParameterizedThreadStart</a:t>
            </a:r>
            <a:r>
              <a:rPr lang="es-ES" sz="1800" dirty="0">
                <a:solidFill>
                  <a:schemeClr val="dk2"/>
                </a:solidFill>
                <a:latin typeface="Calibri" panose="020F0502020204030204" pitchFamily="34" charset="0"/>
                <a:cs typeface="Arial" panose="020B0604020202020204" pitchFamily="34" charset="0"/>
              </a:rPr>
              <a:t> delegado que se pasa al </a:t>
            </a:r>
            <a:r>
              <a:rPr lang="es-ES" sz="1800" dirty="0">
                <a:solidFill>
                  <a:schemeClr val="dk2"/>
                </a:solidFill>
                <a:latin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Thread</a:t>
            </a:r>
            <a:r>
              <a:rPr lang="es-ES" sz="1800" dirty="0">
                <a:solidFill>
                  <a:schemeClr val="dk2"/>
                </a:solidFill>
                <a:latin typeface="Calibri" panose="020F0502020204030204" pitchFamily="34" charset="0"/>
                <a:cs typeface="Arial" panose="020B0604020202020204" pitchFamily="34" charset="0"/>
              </a:rPr>
              <a:t> constructor. El subproceso no comienza a ejecutarse hasta que se llama al </a:t>
            </a:r>
            <a:r>
              <a:rPr lang="es-ES" sz="1800" dirty="0" err="1">
                <a:solidFill>
                  <a:schemeClr val="dk2"/>
                </a:solidFill>
                <a:latin typeface="Calibri" panose="020F050202020403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Thread.Start</a:t>
            </a:r>
            <a:r>
              <a:rPr lang="es-ES" sz="1800" dirty="0">
                <a:solidFill>
                  <a:schemeClr val="dk2"/>
                </a:solidFill>
                <a:latin typeface="Calibri" panose="020F0502020204030204" pitchFamily="34" charset="0"/>
                <a:cs typeface="Arial" panose="020B0604020202020204" pitchFamily="34" charset="0"/>
              </a:rPr>
              <a:t> método . La ejecución comienza en la primera línea del método representado por el </a:t>
            </a:r>
            <a:r>
              <a:rPr lang="es-ES" sz="1800" dirty="0" err="1">
                <a:solidFill>
                  <a:schemeClr val="dk2"/>
                </a:solidFill>
                <a:latin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ThreadStart</a:t>
            </a:r>
            <a:r>
              <a:rPr lang="es-ES" sz="1800" dirty="0">
                <a:solidFill>
                  <a:schemeClr val="dk2"/>
                </a:solidFill>
                <a:latin typeface="Calibri" panose="020F0502020204030204" pitchFamily="34" charset="0"/>
                <a:cs typeface="Arial" panose="020B0604020202020204" pitchFamily="34" charset="0"/>
              </a:rPr>
              <a:t> delegado o </a:t>
            </a:r>
            <a:r>
              <a:rPr lang="es-ES" sz="1800" dirty="0" err="1">
                <a:solidFill>
                  <a:schemeClr val="dk2"/>
                </a:solidFill>
                <a:latin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ParameterizedThreadStart</a:t>
            </a:r>
            <a:r>
              <a:rPr lang="es-ES" sz="1800" dirty="0">
                <a:solidFill>
                  <a:schemeClr val="dk2"/>
                </a:solidFill>
                <a:latin typeface="Calibri" panose="020F0502020204030204" pitchFamily="34" charset="0"/>
                <a:cs typeface="Arial" panose="020B0604020202020204" pitchFamily="34" charset="0"/>
              </a:rPr>
              <a:t> [4].</a:t>
            </a:r>
            <a:endParaRPr lang="es-MX" sz="1800" dirty="0">
              <a:solidFill>
                <a:schemeClr val="dk2"/>
              </a:solidFill>
              <a:latin typeface="Calibri" panose="020F0502020204030204" pitchFamily="34" charset="0"/>
              <a:cs typeface="Arial" panose="020B0604020202020204" pitchFamily="34" charset="0"/>
            </a:endParaRPr>
          </a:p>
        </p:txBody>
      </p:sp>
      <p:sp>
        <p:nvSpPr>
          <p:cNvPr id="9" name="Google Shape;114;p2">
            <a:extLst>
              <a:ext uri="{FF2B5EF4-FFF2-40B4-BE49-F238E27FC236}">
                <a16:creationId xmlns:a16="http://schemas.microsoft.com/office/drawing/2014/main" id="{0F787BAD-CFC1-F29F-E3A5-C4BC3E17485B}"/>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rgbClr val="FFFF00"/>
                </a:solidFill>
              </a:rPr>
              <a:t>1.3.2 THREADSTART</a:t>
            </a:r>
          </a:p>
          <a:p>
            <a:pPr marL="1219835" lvl="2" indent="-270510">
              <a:lnSpc>
                <a:spcPct val="90000"/>
              </a:lnSpc>
              <a:spcBef>
                <a:spcPts val="840"/>
              </a:spcBef>
              <a:buClr>
                <a:srgbClr val="4590B8"/>
              </a:buClr>
              <a:buSzPts val="1104"/>
            </a:pPr>
            <a:r>
              <a:rPr lang="es-MX" sz="650" dirty="0">
                <a:solidFill>
                  <a:schemeClr val="lt1"/>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2927547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1.3.2. THREADSTART</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4" name="Google Shape;143;p4">
            <a:extLst>
              <a:ext uri="{FF2B5EF4-FFF2-40B4-BE49-F238E27FC236}">
                <a16:creationId xmlns:a16="http://schemas.microsoft.com/office/drawing/2014/main" id="{0BC004C6-5C42-0490-4D05-DE4F178E0893}"/>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11</a:t>
            </a:r>
          </a:p>
        </p:txBody>
      </p:sp>
      <p:sp>
        <p:nvSpPr>
          <p:cNvPr id="7" name="Google Shape;114;p2">
            <a:extLst>
              <a:ext uri="{FF2B5EF4-FFF2-40B4-BE49-F238E27FC236}">
                <a16:creationId xmlns:a16="http://schemas.microsoft.com/office/drawing/2014/main" id="{4AC42C76-8725-DC9F-5322-6906A131B172}"/>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rgbClr val="FFFF00"/>
                </a:solidFill>
              </a:rPr>
              <a:t>1.3.2 THREADSTART</a:t>
            </a:r>
          </a:p>
          <a:p>
            <a:pPr marL="1219835" lvl="2" indent="-270510">
              <a:lnSpc>
                <a:spcPct val="90000"/>
              </a:lnSpc>
              <a:spcBef>
                <a:spcPts val="840"/>
              </a:spcBef>
              <a:buClr>
                <a:srgbClr val="4590B8"/>
              </a:buClr>
              <a:buSzPts val="1104"/>
            </a:pPr>
            <a:r>
              <a:rPr lang="es-MX" sz="650" dirty="0">
                <a:solidFill>
                  <a:schemeClr val="lt1"/>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3" name="Imagen 2" descr="Lifecycle and States of a Thread in C# - GeeksforGeeks">
            <a:extLst>
              <a:ext uri="{FF2B5EF4-FFF2-40B4-BE49-F238E27FC236}">
                <a16:creationId xmlns:a16="http://schemas.microsoft.com/office/drawing/2014/main" id="{2E967BE8-625F-5C8F-9D7E-E0480B874740}"/>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921510" y="2446654"/>
            <a:ext cx="5590094" cy="38234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27788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1.3.3. THREADPOOL</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4" name="Google Shape;143;p4">
            <a:extLst>
              <a:ext uri="{FF2B5EF4-FFF2-40B4-BE49-F238E27FC236}">
                <a16:creationId xmlns:a16="http://schemas.microsoft.com/office/drawing/2014/main" id="{E5FB6063-8826-6E99-EA9D-27BA9AE57F10}"/>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12</a:t>
            </a:r>
          </a:p>
        </p:txBody>
      </p:sp>
      <p:sp>
        <p:nvSpPr>
          <p:cNvPr id="7" name="CuadroTexto 6">
            <a:extLst>
              <a:ext uri="{FF2B5EF4-FFF2-40B4-BE49-F238E27FC236}">
                <a16:creationId xmlns:a16="http://schemas.microsoft.com/office/drawing/2014/main" id="{29FE20E8-F7FC-47A7-0AD6-834C8192480B}"/>
              </a:ext>
            </a:extLst>
          </p:cNvPr>
          <p:cNvSpPr txBox="1"/>
          <p:nvPr/>
        </p:nvSpPr>
        <p:spPr>
          <a:xfrm>
            <a:off x="487679" y="2458424"/>
            <a:ext cx="8253197" cy="3068789"/>
          </a:xfrm>
          <a:prstGeom prst="rect">
            <a:avLst/>
          </a:prstGeom>
          <a:noFill/>
        </p:spPr>
        <p:txBody>
          <a:bodyPr wrap="square">
            <a:spAutoFit/>
          </a:bodyPr>
          <a:lstStyle/>
          <a:p>
            <a:pPr>
              <a:lnSpc>
                <a:spcPct val="115000"/>
              </a:lnSpc>
              <a:spcAft>
                <a:spcPts val="1000"/>
              </a:spcAft>
            </a:pPr>
            <a:r>
              <a:rPr lang="es-ES" sz="1800" dirty="0">
                <a:solidFill>
                  <a:schemeClr val="dk2"/>
                </a:solidFill>
                <a:latin typeface="Calibri" panose="020F0502020204030204" pitchFamily="34" charset="0"/>
                <a:cs typeface="Arial" panose="020B0604020202020204" pitchFamily="34" charset="0"/>
              </a:rPr>
              <a:t>Proveniente de la clase </a:t>
            </a:r>
            <a:r>
              <a:rPr lang="es-ES" sz="1800" dirty="0" err="1">
                <a:solidFill>
                  <a:schemeClr val="dk2"/>
                </a:solidFill>
                <a:latin typeface="Calibri" panose="020F0502020204030204" pitchFamily="34" charset="0"/>
                <a:cs typeface="Arial" panose="020B0604020202020204" pitchFamily="34" charset="0"/>
              </a:rPr>
              <a:t>System.Threading</a:t>
            </a:r>
            <a:r>
              <a:rPr lang="es-ES" sz="1800" dirty="0">
                <a:solidFill>
                  <a:schemeClr val="dk2"/>
                </a:solidFill>
                <a:latin typeface="Calibri" panose="020F0502020204030204" pitchFamily="34" charset="0"/>
                <a:cs typeface="Arial" panose="020B0604020202020204" pitchFamily="34" charset="0"/>
              </a:rPr>
              <a:t> proporciona un grupo de subprocesos que pueden usarse para ejecutar tareas, exponer elementos de trabajo, procesar la E/S asincrónica, esperar en nombre de otros subprocesos y procesar temporizadores [5].</a:t>
            </a:r>
            <a:endParaRPr lang="es-MX" sz="1800" dirty="0">
              <a:solidFill>
                <a:schemeClr val="dk2"/>
              </a:solidFill>
              <a:latin typeface="Calibri" panose="020F0502020204030204" pitchFamily="34" charset="0"/>
              <a:cs typeface="Arial" panose="020B0604020202020204" pitchFamily="34" charset="0"/>
            </a:endParaRPr>
          </a:p>
          <a:p>
            <a:pPr algn="just">
              <a:lnSpc>
                <a:spcPct val="115000"/>
              </a:lnSpc>
              <a:spcAft>
                <a:spcPts val="1000"/>
              </a:spcAft>
            </a:pPr>
            <a:r>
              <a:rPr lang="es-ES" sz="1800" dirty="0">
                <a:solidFill>
                  <a:schemeClr val="dk2"/>
                </a:solidFill>
                <a:latin typeface="Calibri" panose="020F0502020204030204" pitchFamily="34" charset="0"/>
                <a:cs typeface="Arial" panose="020B0604020202020204" pitchFamily="34" charset="0"/>
              </a:rPr>
              <a:t>Cuando el grupo de subprocesos reutiliza un subproceso, no borra los datos en el almacenamiento local del subproceso ni en campos marcados con el </a:t>
            </a:r>
            <a:r>
              <a:rPr lang="es-ES" sz="1800" dirty="0" err="1">
                <a:solidFill>
                  <a:schemeClr val="dk2"/>
                </a:solidFill>
                <a:latin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ThreadStaticAttribute</a:t>
            </a:r>
            <a:r>
              <a:rPr lang="es-ES" sz="1800" dirty="0">
                <a:solidFill>
                  <a:schemeClr val="dk2"/>
                </a:solidFill>
                <a:latin typeface="Calibri" panose="020F0502020204030204" pitchFamily="34" charset="0"/>
                <a:cs typeface="Arial" panose="020B0604020202020204" pitchFamily="34" charset="0"/>
              </a:rPr>
              <a:t> atributo . Por lo tanto, cuando un método examina el almacenamiento local del subproceso o los campos marcados con el </a:t>
            </a:r>
            <a:r>
              <a:rPr lang="es-ES" sz="1800" dirty="0" err="1">
                <a:solidFill>
                  <a:schemeClr val="dk2"/>
                </a:solidFill>
                <a:latin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ThreadStaticAttribute</a:t>
            </a:r>
            <a:r>
              <a:rPr lang="es-ES" sz="1800" dirty="0">
                <a:solidFill>
                  <a:schemeClr val="dk2"/>
                </a:solidFill>
                <a:latin typeface="Calibri" panose="020F0502020204030204" pitchFamily="34" charset="0"/>
                <a:cs typeface="Arial" panose="020B0604020202020204" pitchFamily="34" charset="0"/>
              </a:rPr>
              <a:t> atributo , los valores que encuentra podrían dejarse de un uso anterior del subproceso del grupo de subprocesos [5].</a:t>
            </a:r>
            <a:endParaRPr lang="es-MX" sz="1800" dirty="0">
              <a:solidFill>
                <a:schemeClr val="dk2"/>
              </a:solidFill>
              <a:latin typeface="Calibri" panose="020F0502020204030204" pitchFamily="34" charset="0"/>
              <a:cs typeface="Arial" panose="020B0604020202020204" pitchFamily="34" charset="0"/>
            </a:endParaRPr>
          </a:p>
        </p:txBody>
      </p:sp>
      <p:sp>
        <p:nvSpPr>
          <p:cNvPr id="8" name="Google Shape;114;p2">
            <a:extLst>
              <a:ext uri="{FF2B5EF4-FFF2-40B4-BE49-F238E27FC236}">
                <a16:creationId xmlns:a16="http://schemas.microsoft.com/office/drawing/2014/main" id="{339E2899-0730-34B8-BA7D-851E48F922A2}"/>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rgbClr val="FFFF00"/>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2005214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1.3.3 THREADPOOL</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5" name="Google Shape;143;p4">
            <a:extLst>
              <a:ext uri="{FF2B5EF4-FFF2-40B4-BE49-F238E27FC236}">
                <a16:creationId xmlns:a16="http://schemas.microsoft.com/office/drawing/2014/main" id="{34815478-044C-EB68-705D-5484D4B01835}"/>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13</a:t>
            </a:r>
          </a:p>
        </p:txBody>
      </p:sp>
      <p:pic>
        <p:nvPicPr>
          <p:cNvPr id="8" name="Imagen 7">
            <a:extLst>
              <a:ext uri="{FF2B5EF4-FFF2-40B4-BE49-F238E27FC236}">
                <a16:creationId xmlns:a16="http://schemas.microsoft.com/office/drawing/2014/main" id="{08F4EC7E-721F-BCFB-58BF-A5E498DE48BF}"/>
              </a:ext>
            </a:extLst>
          </p:cNvPr>
          <p:cNvPicPr>
            <a:picLocks noChangeAspect="1"/>
          </p:cNvPicPr>
          <p:nvPr/>
        </p:nvPicPr>
        <p:blipFill>
          <a:blip r:embed="rId3">
            <a:duotone>
              <a:prstClr val="black"/>
              <a:schemeClr val="accent3">
                <a:tint val="45000"/>
                <a:satMod val="400000"/>
              </a:schemeClr>
            </a:duotone>
          </a:blip>
          <a:stretch>
            <a:fillRect/>
          </a:stretch>
        </p:blipFill>
        <p:spPr>
          <a:xfrm>
            <a:off x="1841927" y="1981177"/>
            <a:ext cx="5453609" cy="1833275"/>
          </a:xfrm>
          <a:prstGeom prst="rect">
            <a:avLst/>
          </a:prstGeom>
        </p:spPr>
      </p:pic>
      <p:pic>
        <p:nvPicPr>
          <p:cNvPr id="10" name="Imagen 9">
            <a:extLst>
              <a:ext uri="{FF2B5EF4-FFF2-40B4-BE49-F238E27FC236}">
                <a16:creationId xmlns:a16="http://schemas.microsoft.com/office/drawing/2014/main" id="{F0275932-C369-A92A-C209-A1A340B1AF0B}"/>
              </a:ext>
            </a:extLst>
          </p:cNvPr>
          <p:cNvPicPr>
            <a:picLocks noChangeAspect="1"/>
          </p:cNvPicPr>
          <p:nvPr/>
        </p:nvPicPr>
        <p:blipFill>
          <a:blip r:embed="rId4">
            <a:duotone>
              <a:prstClr val="black"/>
              <a:schemeClr val="accent3">
                <a:tint val="45000"/>
                <a:satMod val="400000"/>
              </a:schemeClr>
            </a:duotone>
          </a:blip>
          <a:stretch>
            <a:fillRect/>
          </a:stretch>
        </p:blipFill>
        <p:spPr>
          <a:xfrm>
            <a:off x="1999243" y="3928153"/>
            <a:ext cx="4558873" cy="2705765"/>
          </a:xfrm>
          <a:prstGeom prst="rect">
            <a:avLst/>
          </a:prstGeom>
        </p:spPr>
      </p:pic>
      <p:sp>
        <p:nvSpPr>
          <p:cNvPr id="11" name="Google Shape;114;p2">
            <a:extLst>
              <a:ext uri="{FF2B5EF4-FFF2-40B4-BE49-F238E27FC236}">
                <a16:creationId xmlns:a16="http://schemas.microsoft.com/office/drawing/2014/main" id="{B6D2BBCF-593A-86BB-C45A-212EA2D31627}"/>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rgbClr val="FFFF00"/>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767632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1.3.3. THREADPOOL</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4" name="Google Shape;143;p4">
            <a:extLst>
              <a:ext uri="{FF2B5EF4-FFF2-40B4-BE49-F238E27FC236}">
                <a16:creationId xmlns:a16="http://schemas.microsoft.com/office/drawing/2014/main" id="{53D6EF18-94C1-0AC2-B6EF-0334EAFDF352}"/>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14</a:t>
            </a:r>
          </a:p>
        </p:txBody>
      </p:sp>
      <p:pic>
        <p:nvPicPr>
          <p:cNvPr id="7" name="Imagen 6">
            <a:extLst>
              <a:ext uri="{FF2B5EF4-FFF2-40B4-BE49-F238E27FC236}">
                <a16:creationId xmlns:a16="http://schemas.microsoft.com/office/drawing/2014/main" id="{9EAD3D6F-C962-2175-633F-4BA667CEA008}"/>
              </a:ext>
            </a:extLst>
          </p:cNvPr>
          <p:cNvPicPr>
            <a:picLocks noChangeAspect="1"/>
          </p:cNvPicPr>
          <p:nvPr/>
        </p:nvPicPr>
        <p:blipFill>
          <a:blip r:embed="rId3">
            <a:duotone>
              <a:prstClr val="black"/>
              <a:schemeClr val="accent3">
                <a:tint val="45000"/>
                <a:satMod val="400000"/>
              </a:schemeClr>
            </a:duotone>
          </a:blip>
          <a:stretch>
            <a:fillRect/>
          </a:stretch>
        </p:blipFill>
        <p:spPr>
          <a:xfrm>
            <a:off x="774292" y="1865959"/>
            <a:ext cx="4247777" cy="2552903"/>
          </a:xfrm>
          <a:prstGeom prst="rect">
            <a:avLst/>
          </a:prstGeom>
        </p:spPr>
      </p:pic>
      <p:pic>
        <p:nvPicPr>
          <p:cNvPr id="9" name="Imagen 8">
            <a:extLst>
              <a:ext uri="{FF2B5EF4-FFF2-40B4-BE49-F238E27FC236}">
                <a16:creationId xmlns:a16="http://schemas.microsoft.com/office/drawing/2014/main" id="{9EA68F71-9F3D-69B1-5362-D11601F38958}"/>
              </a:ext>
            </a:extLst>
          </p:cNvPr>
          <p:cNvPicPr>
            <a:picLocks noChangeAspect="1"/>
          </p:cNvPicPr>
          <p:nvPr/>
        </p:nvPicPr>
        <p:blipFill>
          <a:blip r:embed="rId4">
            <a:duotone>
              <a:prstClr val="black"/>
              <a:schemeClr val="accent3">
                <a:tint val="45000"/>
                <a:satMod val="400000"/>
              </a:schemeClr>
            </a:duotone>
          </a:blip>
          <a:stretch>
            <a:fillRect/>
          </a:stretch>
        </p:blipFill>
        <p:spPr>
          <a:xfrm>
            <a:off x="5578535" y="1865959"/>
            <a:ext cx="2982366" cy="4878191"/>
          </a:xfrm>
          <a:prstGeom prst="rect">
            <a:avLst/>
          </a:prstGeom>
        </p:spPr>
      </p:pic>
      <p:sp>
        <p:nvSpPr>
          <p:cNvPr id="10" name="Google Shape;114;p2">
            <a:extLst>
              <a:ext uri="{FF2B5EF4-FFF2-40B4-BE49-F238E27FC236}">
                <a16:creationId xmlns:a16="http://schemas.microsoft.com/office/drawing/2014/main" id="{47B0E0B2-6066-5614-5834-2DBFFB34E63A}"/>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rgbClr val="FFFF00"/>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050" name="Picture 2" descr="Windows TCP Tunnel - CodeProject">
            <a:extLst>
              <a:ext uri="{FF2B5EF4-FFF2-40B4-BE49-F238E27FC236}">
                <a16:creationId xmlns:a16="http://schemas.microsoft.com/office/drawing/2014/main" id="{4FBE8CC4-374D-1573-0AFE-01DA188B97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607" y="4688989"/>
            <a:ext cx="2364344" cy="205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056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1.3.4. THREADSTATE</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5" name="Google Shape;143;p4">
            <a:extLst>
              <a:ext uri="{FF2B5EF4-FFF2-40B4-BE49-F238E27FC236}">
                <a16:creationId xmlns:a16="http://schemas.microsoft.com/office/drawing/2014/main" id="{695C0069-A1E0-89F2-F44E-E33DAD61ACB0}"/>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15</a:t>
            </a:r>
          </a:p>
        </p:txBody>
      </p:sp>
      <p:sp>
        <p:nvSpPr>
          <p:cNvPr id="8" name="CuadroTexto 7">
            <a:extLst>
              <a:ext uri="{FF2B5EF4-FFF2-40B4-BE49-F238E27FC236}">
                <a16:creationId xmlns:a16="http://schemas.microsoft.com/office/drawing/2014/main" id="{CC625316-9BC4-C0C7-B253-F48EE7C3F974}"/>
              </a:ext>
            </a:extLst>
          </p:cNvPr>
          <p:cNvSpPr txBox="1"/>
          <p:nvPr/>
        </p:nvSpPr>
        <p:spPr>
          <a:xfrm>
            <a:off x="487681" y="2110131"/>
            <a:ext cx="8263030" cy="3904659"/>
          </a:xfrm>
          <a:prstGeom prst="rect">
            <a:avLst/>
          </a:prstGeom>
          <a:noFill/>
        </p:spPr>
        <p:txBody>
          <a:bodyPr wrap="square">
            <a:spAutoFit/>
          </a:bodyPr>
          <a:lstStyle/>
          <a:p>
            <a:pPr algn="just">
              <a:lnSpc>
                <a:spcPct val="115000"/>
              </a:lnSpc>
              <a:spcAft>
                <a:spcPts val="1000"/>
              </a:spcAft>
            </a:pPr>
            <a:r>
              <a:rPr lang="es-ES" sz="1800" dirty="0">
                <a:solidFill>
                  <a:schemeClr val="dk2"/>
                </a:solidFill>
                <a:latin typeface="Calibri" panose="020F0502020204030204" pitchFamily="34" charset="0"/>
                <a:cs typeface="Arial" panose="020B0604020202020204" pitchFamily="34" charset="0"/>
              </a:rPr>
              <a:t>Proveniente de </a:t>
            </a:r>
            <a:r>
              <a:rPr lang="es-ES" sz="1800" dirty="0" err="1">
                <a:solidFill>
                  <a:schemeClr val="dk2"/>
                </a:solidFill>
                <a:latin typeface="Calibri" panose="020F0502020204030204" pitchFamily="34" charset="0"/>
                <a:cs typeface="Arial" panose="020B0604020202020204" pitchFamily="34" charset="0"/>
              </a:rPr>
              <a:t>System.Threading</a:t>
            </a:r>
            <a:r>
              <a:rPr lang="es-ES" sz="1800" dirty="0">
                <a:solidFill>
                  <a:schemeClr val="dk2"/>
                </a:solidFill>
                <a:latin typeface="Calibri" panose="020F0502020204030204" pitchFamily="34" charset="0"/>
                <a:cs typeface="Arial" panose="020B0604020202020204" pitchFamily="34" charset="0"/>
              </a:rPr>
              <a:t>, contiene una combinación de Hilos bit*</a:t>
            </a:r>
            <a:r>
              <a:rPr lang="es-ES" sz="1800" dirty="0" err="1">
                <a:solidFill>
                  <a:schemeClr val="dk2"/>
                </a:solidFill>
                <a:latin typeface="Calibri" panose="020F0502020204030204" pitchFamily="34" charset="0"/>
                <a:cs typeface="Arial" panose="020B0604020202020204" pitchFamily="34" charset="0"/>
              </a:rPr>
              <a:t>bie</a:t>
            </a:r>
            <a:r>
              <a:rPr lang="es-ES" sz="1800" dirty="0">
                <a:solidFill>
                  <a:schemeClr val="dk2"/>
                </a:solidFill>
                <a:latin typeface="Calibri" panose="020F0502020204030204" pitchFamily="34" charset="0"/>
                <a:cs typeface="Arial" panose="020B0604020202020204" pitchFamily="34" charset="0"/>
              </a:rPr>
              <a:t> a partir de la llamada a su clase </a:t>
            </a:r>
            <a:r>
              <a:rPr lang="es-ES" sz="1800" dirty="0" err="1">
                <a:solidFill>
                  <a:schemeClr val="dk2"/>
                </a:solidFill>
                <a:latin typeface="Calibri" panose="020F0502020204030204" pitchFamily="34" charset="0"/>
                <a:cs typeface="Arial" panose="020B0604020202020204" pitchFamily="34" charset="0"/>
              </a:rPr>
              <a:t>public</a:t>
            </a:r>
            <a:r>
              <a:rPr lang="es-ES" sz="1800" dirty="0">
                <a:solidFill>
                  <a:schemeClr val="dk2"/>
                </a:solidFill>
                <a:latin typeface="Calibri" panose="020F0502020204030204" pitchFamily="34" charset="0"/>
                <a:cs typeface="Arial" panose="020B0604020202020204" pitchFamily="34" charset="0"/>
              </a:rPr>
              <a:t> </a:t>
            </a:r>
            <a:r>
              <a:rPr lang="es-ES" sz="1800" dirty="0" err="1">
                <a:solidFill>
                  <a:schemeClr val="dk2"/>
                </a:solidFill>
                <a:latin typeface="Calibri" panose="020F0502020204030204" pitchFamily="34" charset="0"/>
                <a:cs typeface="Arial" panose="020B0604020202020204" pitchFamily="34" charset="0"/>
              </a:rPr>
              <a:t>enum</a:t>
            </a:r>
            <a:r>
              <a:rPr lang="es-ES" sz="1800" dirty="0">
                <a:solidFill>
                  <a:schemeClr val="dk2"/>
                </a:solidFill>
                <a:latin typeface="Calibri" panose="020F0502020204030204" pitchFamily="34" charset="0"/>
                <a:cs typeface="Arial" panose="020B0604020202020204" pitchFamily="34" charset="0"/>
              </a:rPr>
              <a:t> ThreadState [6].</a:t>
            </a:r>
            <a:endParaRPr lang="es-MX" sz="1800" dirty="0">
              <a:solidFill>
                <a:schemeClr val="dk2"/>
              </a:solidFill>
              <a:latin typeface="Calibri" panose="020F0502020204030204" pitchFamily="34" charset="0"/>
              <a:cs typeface="Arial" panose="020B0604020202020204" pitchFamily="34" charset="0"/>
            </a:endParaRPr>
          </a:p>
          <a:p>
            <a:pPr algn="just"/>
            <a:r>
              <a:rPr lang="es-ES" sz="1800" dirty="0">
                <a:solidFill>
                  <a:schemeClr val="dk2"/>
                </a:solidFill>
                <a:latin typeface="Calibri" panose="020F0502020204030204" pitchFamily="34" charset="0"/>
                <a:cs typeface="Arial" panose="020B0604020202020204" pitchFamily="34" charset="0"/>
              </a:rPr>
              <a:t>La ThreadState enumeración define un conjunto de todos los estados de ejecución posibles para los subprocesos. Solo es de interés en algunos escenarios de depuración. El código nunca debe usar el estado del subproceso para sincronizar las actividades de los subprocesos [6].</a:t>
            </a:r>
            <a:endParaRPr lang="es-MX" sz="1800" dirty="0">
              <a:solidFill>
                <a:schemeClr val="dk2"/>
              </a:solidFill>
              <a:latin typeface="Calibri" panose="020F0502020204030204" pitchFamily="34" charset="0"/>
              <a:cs typeface="Arial" panose="020B0604020202020204" pitchFamily="34" charset="0"/>
            </a:endParaRPr>
          </a:p>
          <a:p>
            <a:pPr algn="just"/>
            <a:r>
              <a:rPr lang="es-ES" sz="1800" dirty="0">
                <a:solidFill>
                  <a:schemeClr val="dk2"/>
                </a:solidFill>
                <a:latin typeface="Calibri" panose="020F0502020204030204" pitchFamily="34" charset="0"/>
                <a:cs typeface="Arial" panose="020B0604020202020204" pitchFamily="34" charset="0"/>
              </a:rPr>
              <a:t>Una vez creado un subproceso, se encuentra al menos en uno de los estados hasta que finaliza. Los subprocesos creados en </a:t>
            </a:r>
            <a:r>
              <a:rPr lang="es-ES" sz="1800" dirty="0" err="1">
                <a:solidFill>
                  <a:schemeClr val="dk2"/>
                </a:solidFill>
                <a:latin typeface="Calibri" panose="020F0502020204030204" pitchFamily="34" charset="0"/>
                <a:cs typeface="Arial" panose="020B0604020202020204" pitchFamily="34" charset="0"/>
              </a:rPr>
              <a:t>Common</a:t>
            </a:r>
            <a:r>
              <a:rPr lang="es-ES" sz="1800" dirty="0">
                <a:solidFill>
                  <a:schemeClr val="dk2"/>
                </a:solidFill>
                <a:latin typeface="Calibri" panose="020F0502020204030204" pitchFamily="34" charset="0"/>
                <a:cs typeface="Arial" panose="020B0604020202020204" pitchFamily="34" charset="0"/>
              </a:rPr>
              <a:t> </a:t>
            </a:r>
            <a:r>
              <a:rPr lang="es-ES" sz="1800" dirty="0" err="1">
                <a:solidFill>
                  <a:schemeClr val="dk2"/>
                </a:solidFill>
                <a:latin typeface="Calibri" panose="020F0502020204030204" pitchFamily="34" charset="0"/>
                <a:cs typeface="Arial" panose="020B0604020202020204" pitchFamily="34" charset="0"/>
              </a:rPr>
              <a:t>Language</a:t>
            </a:r>
            <a:r>
              <a:rPr lang="es-ES" sz="1800" dirty="0">
                <a:solidFill>
                  <a:schemeClr val="dk2"/>
                </a:solidFill>
                <a:latin typeface="Calibri" panose="020F0502020204030204" pitchFamily="34" charset="0"/>
                <a:cs typeface="Arial" panose="020B0604020202020204" pitchFamily="34" charset="0"/>
              </a:rPr>
              <a:t> </a:t>
            </a:r>
            <a:r>
              <a:rPr lang="es-ES" sz="1800" dirty="0" err="1">
                <a:solidFill>
                  <a:schemeClr val="dk2"/>
                </a:solidFill>
                <a:latin typeface="Calibri" panose="020F0502020204030204" pitchFamily="34" charset="0"/>
                <a:cs typeface="Arial" panose="020B0604020202020204" pitchFamily="34" charset="0"/>
              </a:rPr>
              <a:t>Runtime</a:t>
            </a:r>
            <a:r>
              <a:rPr lang="es-ES" sz="1800" dirty="0">
                <a:solidFill>
                  <a:schemeClr val="dk2"/>
                </a:solidFill>
                <a:latin typeface="Calibri" panose="020F0502020204030204" pitchFamily="34" charset="0"/>
                <a:cs typeface="Arial" panose="020B0604020202020204" pitchFamily="34" charset="0"/>
              </a:rPr>
              <a:t> están inicialmente en estado </a:t>
            </a:r>
            <a:r>
              <a:rPr lang="es-ES" sz="1800" dirty="0" err="1">
                <a:solidFill>
                  <a:schemeClr val="dk2"/>
                </a:solidFill>
                <a:latin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Unstarted</a:t>
            </a:r>
            <a:r>
              <a:rPr lang="es-ES" sz="1800" dirty="0">
                <a:solidFill>
                  <a:schemeClr val="dk2"/>
                </a:solidFill>
                <a:latin typeface="Calibri" panose="020F0502020204030204" pitchFamily="34" charset="0"/>
                <a:cs typeface="Arial" panose="020B0604020202020204" pitchFamily="34" charset="0"/>
              </a:rPr>
              <a:t> , mientras que los subprocesos externos o no administrados que entran en tiempo de ejecución ya están en estado </a:t>
            </a:r>
            <a:r>
              <a:rPr lang="es-ES" sz="1800" dirty="0">
                <a:solidFill>
                  <a:schemeClr val="dk2"/>
                </a:solidFill>
                <a:latin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Running</a:t>
            </a:r>
            <a:r>
              <a:rPr lang="es-ES" sz="1800" dirty="0">
                <a:solidFill>
                  <a:schemeClr val="dk2"/>
                </a:solidFill>
                <a:latin typeface="Calibri" panose="020F0502020204030204" pitchFamily="34" charset="0"/>
                <a:cs typeface="Arial" panose="020B0604020202020204" pitchFamily="34" charset="0"/>
              </a:rPr>
              <a:t> . Un subproceso pasa del </a:t>
            </a:r>
            <a:r>
              <a:rPr lang="es-ES" sz="1800" dirty="0" err="1">
                <a:solidFill>
                  <a:schemeClr val="dk2"/>
                </a:solidFill>
                <a:latin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Unstarted</a:t>
            </a:r>
            <a:r>
              <a:rPr lang="es-ES" sz="1800" dirty="0">
                <a:solidFill>
                  <a:schemeClr val="dk2"/>
                </a:solidFill>
                <a:latin typeface="Calibri" panose="020F0502020204030204" pitchFamily="34" charset="0"/>
                <a:cs typeface="Arial" panose="020B0604020202020204" pitchFamily="34" charset="0"/>
              </a:rPr>
              <a:t> estado al </a:t>
            </a:r>
            <a:r>
              <a:rPr lang="es-ES" sz="1800" dirty="0">
                <a:solidFill>
                  <a:schemeClr val="dk2"/>
                </a:solidFill>
                <a:latin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Running</a:t>
            </a:r>
            <a:r>
              <a:rPr lang="es-ES" sz="1800" dirty="0">
                <a:solidFill>
                  <a:schemeClr val="dk2"/>
                </a:solidFill>
                <a:latin typeface="Calibri" panose="020F0502020204030204" pitchFamily="34" charset="0"/>
                <a:cs typeface="Arial" panose="020B0604020202020204" pitchFamily="34" charset="0"/>
              </a:rPr>
              <a:t> estado mediante una llamada a </a:t>
            </a:r>
            <a:r>
              <a:rPr lang="es-ES" sz="1800" dirty="0" err="1">
                <a:solidFill>
                  <a:schemeClr val="dk2"/>
                </a:solidFill>
                <a:latin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Thread.Start</a:t>
            </a:r>
            <a:r>
              <a:rPr lang="es-ES" sz="1800" dirty="0">
                <a:solidFill>
                  <a:schemeClr val="dk2"/>
                </a:solidFill>
                <a:latin typeface="Calibri" panose="020F0502020204030204" pitchFamily="34" charset="0"/>
                <a:cs typeface="Arial" panose="020B0604020202020204" pitchFamily="34" charset="0"/>
              </a:rPr>
              <a:t>. Una vez que un subproceso abandona el estado </a:t>
            </a:r>
            <a:r>
              <a:rPr lang="es-ES" sz="1800" dirty="0" err="1">
                <a:solidFill>
                  <a:schemeClr val="dk2"/>
                </a:solidFill>
                <a:latin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Unstarted</a:t>
            </a:r>
            <a:r>
              <a:rPr lang="es-ES" sz="1800" dirty="0">
                <a:solidFill>
                  <a:schemeClr val="dk2"/>
                </a:solidFill>
                <a:latin typeface="Calibri" panose="020F0502020204030204" pitchFamily="34" charset="0"/>
                <a:cs typeface="Arial" panose="020B0604020202020204" pitchFamily="34" charset="0"/>
              </a:rPr>
              <a:t> como resultado de una llamada a </a:t>
            </a:r>
            <a:r>
              <a:rPr lang="es-ES" sz="1800" dirty="0" err="1">
                <a:solidFill>
                  <a:schemeClr val="dk2"/>
                </a:solidFill>
                <a:latin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Start</a:t>
            </a:r>
            <a:r>
              <a:rPr lang="es-ES" sz="1800" dirty="0">
                <a:solidFill>
                  <a:schemeClr val="dk2"/>
                </a:solidFill>
                <a:latin typeface="Calibri" panose="020F0502020204030204" pitchFamily="34" charset="0"/>
                <a:cs typeface="Arial" panose="020B0604020202020204" pitchFamily="34" charset="0"/>
              </a:rPr>
              <a:t>, nunca puede volver al estado </a:t>
            </a:r>
            <a:r>
              <a:rPr lang="es-ES" sz="1800" dirty="0" err="1">
                <a:solidFill>
                  <a:schemeClr val="dk2"/>
                </a:solidFill>
                <a:latin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Unstarted</a:t>
            </a:r>
            <a:r>
              <a:rPr lang="es-ES" sz="1800" dirty="0">
                <a:solidFill>
                  <a:schemeClr val="dk2"/>
                </a:solidFill>
                <a:latin typeface="Calibri" panose="020F0502020204030204" pitchFamily="34" charset="0"/>
                <a:cs typeface="Arial" panose="020B0604020202020204" pitchFamily="34" charset="0"/>
              </a:rPr>
              <a:t> [6].</a:t>
            </a:r>
            <a:endParaRPr lang="es-MX" sz="1800" dirty="0">
              <a:solidFill>
                <a:schemeClr val="dk2"/>
              </a:solidFill>
              <a:latin typeface="Calibri" panose="020F0502020204030204" pitchFamily="34" charset="0"/>
              <a:cs typeface="Arial" panose="020B0604020202020204" pitchFamily="34" charset="0"/>
            </a:endParaRPr>
          </a:p>
        </p:txBody>
      </p:sp>
      <p:sp>
        <p:nvSpPr>
          <p:cNvPr id="12" name="Google Shape;114;p2">
            <a:extLst>
              <a:ext uri="{FF2B5EF4-FFF2-40B4-BE49-F238E27FC236}">
                <a16:creationId xmlns:a16="http://schemas.microsoft.com/office/drawing/2014/main" id="{7C85960D-68A5-1F59-B898-B217F8C5F783}"/>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rgbClr val="FFFF00"/>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1360814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1.3.4. THREADSTATE</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6" name="Google Shape;143;p4">
            <a:extLst>
              <a:ext uri="{FF2B5EF4-FFF2-40B4-BE49-F238E27FC236}">
                <a16:creationId xmlns:a16="http://schemas.microsoft.com/office/drawing/2014/main" id="{59D8BC11-9E23-B469-C38A-EA2A2C1106CF}"/>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16</a:t>
            </a:r>
          </a:p>
        </p:txBody>
      </p:sp>
      <p:pic>
        <p:nvPicPr>
          <p:cNvPr id="11" name="Imagen 10">
            <a:extLst>
              <a:ext uri="{FF2B5EF4-FFF2-40B4-BE49-F238E27FC236}">
                <a16:creationId xmlns:a16="http://schemas.microsoft.com/office/drawing/2014/main" id="{4DA83F19-3405-8EB5-0D67-1A316FC44D9C}"/>
              </a:ext>
            </a:extLst>
          </p:cNvPr>
          <p:cNvPicPr>
            <a:picLocks noChangeAspect="1"/>
          </p:cNvPicPr>
          <p:nvPr/>
        </p:nvPicPr>
        <p:blipFill>
          <a:blip r:embed="rId3">
            <a:duotone>
              <a:prstClr val="black"/>
              <a:schemeClr val="accent3">
                <a:tint val="45000"/>
                <a:satMod val="400000"/>
              </a:schemeClr>
            </a:duotone>
          </a:blip>
          <a:stretch>
            <a:fillRect/>
          </a:stretch>
        </p:blipFill>
        <p:spPr>
          <a:xfrm>
            <a:off x="2910179" y="1918694"/>
            <a:ext cx="4169047" cy="4480170"/>
          </a:xfrm>
          <a:prstGeom prst="rect">
            <a:avLst/>
          </a:prstGeom>
        </p:spPr>
      </p:pic>
      <p:sp>
        <p:nvSpPr>
          <p:cNvPr id="12" name="Google Shape;114;p2">
            <a:extLst>
              <a:ext uri="{FF2B5EF4-FFF2-40B4-BE49-F238E27FC236}">
                <a16:creationId xmlns:a16="http://schemas.microsoft.com/office/drawing/2014/main" id="{9C580919-D81B-D9C3-ABF1-6E7D53F809F0}"/>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rgbClr val="FFFF00"/>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1810492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1.3.5. THREADPRIORITY</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6" name="Google Shape;143;p4">
            <a:extLst>
              <a:ext uri="{FF2B5EF4-FFF2-40B4-BE49-F238E27FC236}">
                <a16:creationId xmlns:a16="http://schemas.microsoft.com/office/drawing/2014/main" id="{5C11F096-C79F-E55E-C422-1D5B43697FD1}"/>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17</a:t>
            </a:r>
          </a:p>
        </p:txBody>
      </p:sp>
      <p:sp>
        <p:nvSpPr>
          <p:cNvPr id="9" name="CuadroTexto 8">
            <a:extLst>
              <a:ext uri="{FF2B5EF4-FFF2-40B4-BE49-F238E27FC236}">
                <a16:creationId xmlns:a16="http://schemas.microsoft.com/office/drawing/2014/main" id="{ADA32F2D-07D9-EB16-8990-634F4DBAD73F}"/>
              </a:ext>
            </a:extLst>
          </p:cNvPr>
          <p:cNvSpPr txBox="1"/>
          <p:nvPr/>
        </p:nvSpPr>
        <p:spPr>
          <a:xfrm>
            <a:off x="487680" y="2274838"/>
            <a:ext cx="4182643" cy="4247317"/>
          </a:xfrm>
          <a:prstGeom prst="rect">
            <a:avLst/>
          </a:prstGeom>
          <a:noFill/>
        </p:spPr>
        <p:txBody>
          <a:bodyPr wrap="square">
            <a:spAutoFit/>
          </a:bodyPr>
          <a:lstStyle/>
          <a:p>
            <a:r>
              <a:rPr lang="es-ES" sz="1800" dirty="0" err="1">
                <a:solidFill>
                  <a:schemeClr val="dk2"/>
                </a:solidFill>
                <a:latin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ThreadPriority</a:t>
            </a:r>
            <a:r>
              <a:rPr lang="es-ES" sz="1800" dirty="0">
                <a:solidFill>
                  <a:schemeClr val="dk2"/>
                </a:solidFill>
                <a:latin typeface="Calibri" panose="020F0502020204030204" pitchFamily="34" charset="0"/>
                <a:cs typeface="Arial" panose="020B0604020202020204" pitchFamily="34" charset="0"/>
              </a:rPr>
              <a:t> define el conjunto de todos los valores posibles para una prioridad de subproceso. Las prioridades de subproceso especifican la prioridad relativa de un subproceso frente a otro [7].</a:t>
            </a:r>
            <a:endParaRPr lang="es-MX" sz="1800" dirty="0">
              <a:solidFill>
                <a:schemeClr val="dk2"/>
              </a:solidFill>
              <a:latin typeface="Calibri" panose="020F0502020204030204" pitchFamily="34" charset="0"/>
              <a:cs typeface="Arial" panose="020B0604020202020204" pitchFamily="34" charset="0"/>
            </a:endParaRPr>
          </a:p>
          <a:p>
            <a:r>
              <a:rPr lang="es-ES" sz="1800" dirty="0">
                <a:solidFill>
                  <a:schemeClr val="dk2"/>
                </a:solidFill>
                <a:latin typeface="Calibri" panose="020F0502020204030204" pitchFamily="34" charset="0"/>
                <a:cs typeface="Arial" panose="020B0604020202020204" pitchFamily="34" charset="0"/>
              </a:rPr>
              <a:t>Cada subproceso tiene una prioridad asignada. Los subprocesos creados en el tiempo de ejecución se asignan inicialmente a la Normal prioridad, mientras que los subprocesos creados fuera del tiempo de ejecución conservan su prioridad anterior cuando entran en tiempo de ejecución. Puede obtener y establecer la prioridad de un subproceso accediendo a su </a:t>
            </a:r>
            <a:r>
              <a:rPr lang="es-ES" sz="1800" dirty="0" err="1">
                <a:solidFill>
                  <a:schemeClr val="dk2"/>
                </a:solidFill>
                <a:latin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Priority</a:t>
            </a:r>
            <a:r>
              <a:rPr lang="es-ES" sz="1800" dirty="0">
                <a:solidFill>
                  <a:schemeClr val="dk2"/>
                </a:solidFill>
                <a:latin typeface="Calibri" panose="020F0502020204030204" pitchFamily="34" charset="0"/>
                <a:cs typeface="Arial" panose="020B0604020202020204" pitchFamily="34" charset="0"/>
              </a:rPr>
              <a:t> propiedad [7].</a:t>
            </a:r>
            <a:endParaRPr lang="es-MX" sz="1800" dirty="0">
              <a:solidFill>
                <a:schemeClr val="dk2"/>
              </a:solidFill>
              <a:latin typeface="Calibri" panose="020F050202020403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92D7D53C-7C4B-9010-73A7-96D312CDDA17}"/>
              </a:ext>
            </a:extLst>
          </p:cNvPr>
          <p:cNvPicPr>
            <a:picLocks noChangeAspect="1"/>
          </p:cNvPicPr>
          <p:nvPr/>
        </p:nvPicPr>
        <p:blipFill>
          <a:blip r:embed="rId5">
            <a:duotone>
              <a:prstClr val="black"/>
              <a:schemeClr val="accent3">
                <a:tint val="45000"/>
                <a:satMod val="400000"/>
              </a:schemeClr>
            </a:duotone>
          </a:blip>
          <a:stretch>
            <a:fillRect/>
          </a:stretch>
        </p:blipFill>
        <p:spPr>
          <a:xfrm>
            <a:off x="5142722" y="2769354"/>
            <a:ext cx="3871803" cy="2667885"/>
          </a:xfrm>
          <a:prstGeom prst="rect">
            <a:avLst/>
          </a:prstGeom>
        </p:spPr>
      </p:pic>
      <p:sp>
        <p:nvSpPr>
          <p:cNvPr id="12" name="Google Shape;114;p2">
            <a:extLst>
              <a:ext uri="{FF2B5EF4-FFF2-40B4-BE49-F238E27FC236}">
                <a16:creationId xmlns:a16="http://schemas.microsoft.com/office/drawing/2014/main" id="{81C690D6-1938-3A87-BCF8-F19953BD733E}"/>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rgbClr val="FFFF00"/>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1867746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1.3.6. THREADLOCAL&lt;T&gt;</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6" name="Google Shape;143;p4">
            <a:extLst>
              <a:ext uri="{FF2B5EF4-FFF2-40B4-BE49-F238E27FC236}">
                <a16:creationId xmlns:a16="http://schemas.microsoft.com/office/drawing/2014/main" id="{9F3A2BDA-2A5D-62BD-ACD5-8FC6308C7E4E}"/>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18</a:t>
            </a:r>
          </a:p>
        </p:txBody>
      </p:sp>
      <p:sp>
        <p:nvSpPr>
          <p:cNvPr id="13" name="CuadroTexto 12">
            <a:extLst>
              <a:ext uri="{FF2B5EF4-FFF2-40B4-BE49-F238E27FC236}">
                <a16:creationId xmlns:a16="http://schemas.microsoft.com/office/drawing/2014/main" id="{C549FD2D-DDBA-6DAB-324A-2F107DE783C7}"/>
              </a:ext>
            </a:extLst>
          </p:cNvPr>
          <p:cNvSpPr txBox="1"/>
          <p:nvPr/>
        </p:nvSpPr>
        <p:spPr>
          <a:xfrm>
            <a:off x="487680" y="2037493"/>
            <a:ext cx="6100916" cy="949299"/>
          </a:xfrm>
          <a:prstGeom prst="rect">
            <a:avLst/>
          </a:prstGeom>
          <a:noFill/>
        </p:spPr>
        <p:txBody>
          <a:bodyPr wrap="square">
            <a:spAutoFit/>
          </a:bodyPr>
          <a:lstStyle/>
          <a:p>
            <a:pPr>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Procedente de </a:t>
            </a:r>
            <a:r>
              <a:rPr lang="es-ES" sz="1400" dirty="0" err="1">
                <a:effectLst/>
                <a:latin typeface="Calibri" panose="020F0502020204030204" pitchFamily="34" charset="0"/>
                <a:ea typeface="Calibri" panose="020F0502020204030204" pitchFamily="34" charset="0"/>
                <a:cs typeface="Times New Roman" panose="02020603050405020304" pitchFamily="18" charset="0"/>
              </a:rPr>
              <a:t>System.Threading</a:t>
            </a:r>
            <a:r>
              <a:rPr lang="es-ES" sz="1400" dirty="0">
                <a:effectLst/>
                <a:latin typeface="Calibri" panose="020F0502020204030204" pitchFamily="34" charset="0"/>
                <a:ea typeface="Calibri" panose="020F0502020204030204" pitchFamily="34" charset="0"/>
                <a:cs typeface="Times New Roman" panose="02020603050405020304" pitchFamily="18" charset="0"/>
              </a:rPr>
              <a:t>, proporciona almacenamiento local de los datos dentro de un subproceso [8].</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Los constructores que contiene esta clase son los siguientes:</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Imagen 14">
            <a:extLst>
              <a:ext uri="{FF2B5EF4-FFF2-40B4-BE49-F238E27FC236}">
                <a16:creationId xmlns:a16="http://schemas.microsoft.com/office/drawing/2014/main" id="{7BDC50F6-2058-2AFF-AA31-BF6FB6142B3E}"/>
              </a:ext>
            </a:extLst>
          </p:cNvPr>
          <p:cNvPicPr>
            <a:picLocks noChangeAspect="1"/>
          </p:cNvPicPr>
          <p:nvPr/>
        </p:nvPicPr>
        <p:blipFill>
          <a:blip r:embed="rId3">
            <a:duotone>
              <a:prstClr val="black"/>
              <a:schemeClr val="accent3">
                <a:tint val="45000"/>
                <a:satMod val="400000"/>
              </a:schemeClr>
            </a:duotone>
          </a:blip>
          <a:stretch>
            <a:fillRect/>
          </a:stretch>
        </p:blipFill>
        <p:spPr>
          <a:xfrm>
            <a:off x="2211745" y="3123125"/>
            <a:ext cx="5162448" cy="917769"/>
          </a:xfrm>
          <a:prstGeom prst="rect">
            <a:avLst/>
          </a:prstGeom>
        </p:spPr>
      </p:pic>
      <p:pic>
        <p:nvPicPr>
          <p:cNvPr id="19" name="Imagen 18">
            <a:extLst>
              <a:ext uri="{FF2B5EF4-FFF2-40B4-BE49-F238E27FC236}">
                <a16:creationId xmlns:a16="http://schemas.microsoft.com/office/drawing/2014/main" id="{E49C5CCD-8B10-E0F0-2BC3-DD170D82DB52}"/>
              </a:ext>
            </a:extLst>
          </p:cNvPr>
          <p:cNvPicPr>
            <a:picLocks noChangeAspect="1"/>
          </p:cNvPicPr>
          <p:nvPr/>
        </p:nvPicPr>
        <p:blipFill>
          <a:blip r:embed="rId4">
            <a:duotone>
              <a:prstClr val="black"/>
              <a:schemeClr val="accent3">
                <a:tint val="45000"/>
                <a:satMod val="400000"/>
              </a:schemeClr>
            </a:duotone>
          </a:blip>
          <a:stretch>
            <a:fillRect/>
          </a:stretch>
        </p:blipFill>
        <p:spPr>
          <a:xfrm>
            <a:off x="2211745" y="4177227"/>
            <a:ext cx="5168635" cy="1427160"/>
          </a:xfrm>
          <a:prstGeom prst="rect">
            <a:avLst/>
          </a:prstGeom>
        </p:spPr>
      </p:pic>
      <p:sp>
        <p:nvSpPr>
          <p:cNvPr id="20" name="Google Shape;114;p2">
            <a:extLst>
              <a:ext uri="{FF2B5EF4-FFF2-40B4-BE49-F238E27FC236}">
                <a16:creationId xmlns:a16="http://schemas.microsoft.com/office/drawing/2014/main" id="{7AA6E1B4-E3C2-B4AF-6B14-82EB84E0F84F}"/>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rgbClr val="FFFF00"/>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1663952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1.3.6. THREADLOCAL&lt;T&gt;</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6" name="Google Shape;143;p4">
            <a:extLst>
              <a:ext uri="{FF2B5EF4-FFF2-40B4-BE49-F238E27FC236}">
                <a16:creationId xmlns:a16="http://schemas.microsoft.com/office/drawing/2014/main" id="{BEA5CAD5-68A8-A165-A167-7F81F9A56C24}"/>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19</a:t>
            </a:r>
          </a:p>
        </p:txBody>
      </p:sp>
      <p:pic>
        <p:nvPicPr>
          <p:cNvPr id="9" name="Imagen 8">
            <a:extLst>
              <a:ext uri="{FF2B5EF4-FFF2-40B4-BE49-F238E27FC236}">
                <a16:creationId xmlns:a16="http://schemas.microsoft.com/office/drawing/2014/main" id="{7367DFF0-FE98-E168-D755-D7B4BB3C538F}"/>
              </a:ext>
            </a:extLst>
          </p:cNvPr>
          <p:cNvPicPr>
            <a:picLocks noChangeAspect="1"/>
          </p:cNvPicPr>
          <p:nvPr/>
        </p:nvPicPr>
        <p:blipFill>
          <a:blip r:embed="rId3">
            <a:duotone>
              <a:prstClr val="black"/>
              <a:schemeClr val="accent3">
                <a:tint val="45000"/>
                <a:satMod val="400000"/>
              </a:schemeClr>
            </a:duotone>
          </a:blip>
          <a:stretch>
            <a:fillRect/>
          </a:stretch>
        </p:blipFill>
        <p:spPr>
          <a:xfrm>
            <a:off x="1811565" y="2390272"/>
            <a:ext cx="5650136" cy="3145290"/>
          </a:xfrm>
          <a:prstGeom prst="rect">
            <a:avLst/>
          </a:prstGeom>
        </p:spPr>
      </p:pic>
      <p:sp>
        <p:nvSpPr>
          <p:cNvPr id="10" name="Google Shape;114;p2">
            <a:extLst>
              <a:ext uri="{FF2B5EF4-FFF2-40B4-BE49-F238E27FC236}">
                <a16:creationId xmlns:a16="http://schemas.microsoft.com/office/drawing/2014/main" id="{C893FDB3-1896-11A5-1CA4-E78235135487}"/>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rgbClr val="FFFF00"/>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2936139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2"/>
          <p:cNvSpPr/>
          <p:nvPr/>
        </p:nvSpPr>
        <p:spPr>
          <a:xfrm>
            <a:off x="71119" y="307199"/>
            <a:ext cx="12081771" cy="6243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10" name="Google Shape;110;p2"/>
          <p:cNvSpPr/>
          <p:nvPr/>
        </p:nvSpPr>
        <p:spPr>
          <a:xfrm>
            <a:off x="436881" y="217191"/>
            <a:ext cx="3708000" cy="66408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2" descr="Resultado de imagen para AGENDA PNG"/>
          <p:cNvPicPr preferRelativeResize="0"/>
          <p:nvPr/>
        </p:nvPicPr>
        <p:blipFill rotWithShape="1">
          <a:blip r:embed="rId3">
            <a:alphaModFix/>
          </a:blip>
          <a:srcRect/>
          <a:stretch/>
        </p:blipFill>
        <p:spPr>
          <a:xfrm>
            <a:off x="4357111" y="2292290"/>
            <a:ext cx="7763770" cy="2641600"/>
          </a:xfrm>
          <a:prstGeom prst="rect">
            <a:avLst/>
          </a:prstGeom>
          <a:noFill/>
          <a:ln>
            <a:noFill/>
          </a:ln>
        </p:spPr>
      </p:pic>
      <p:sp>
        <p:nvSpPr>
          <p:cNvPr id="113" name="Google Shape;113;p2"/>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Gill Sans"/>
                <a:ea typeface="Gill Sans"/>
                <a:cs typeface="Gill Sans"/>
                <a:sym typeface="Gill Sans"/>
              </a:rPr>
              <a:t>2</a:t>
            </a:r>
            <a:endParaRPr/>
          </a:p>
        </p:txBody>
      </p:sp>
      <p:sp>
        <p:nvSpPr>
          <p:cNvPr id="114" name="Google Shape;114;p2"/>
          <p:cNvSpPr txBox="1">
            <a:spLocks noGrp="1"/>
          </p:cNvSpPr>
          <p:nvPr>
            <p:ph type="body" idx="1"/>
          </p:nvPr>
        </p:nvSpPr>
        <p:spPr>
          <a:xfrm>
            <a:off x="436881" y="386220"/>
            <a:ext cx="3268980" cy="6085558"/>
          </a:xfrm>
          <a:prstGeom prst="rect">
            <a:avLst/>
          </a:prstGeom>
          <a:noFill/>
          <a:ln>
            <a:noFill/>
          </a:ln>
        </p:spPr>
        <p:txBody>
          <a:bodyPr spcFirstLastPara="1" wrap="square" lIns="91425" tIns="45700" rIns="91425" bIns="45700" anchor="ctr" anchorCtr="0">
            <a:noAutofit/>
          </a:bodyPr>
          <a:lstStyle/>
          <a:p>
            <a:pPr marL="305435" indent="-270510">
              <a:lnSpc>
                <a:spcPct val="90000"/>
              </a:lnSpc>
              <a:spcBef>
                <a:spcPts val="840"/>
              </a:spcBef>
              <a:buClr>
                <a:srgbClr val="4590B8"/>
              </a:buClr>
              <a:buSzPts val="1104"/>
            </a:pPr>
            <a:r>
              <a:rPr lang="es-ES" sz="600" dirty="0">
                <a:solidFill>
                  <a:schemeClr val="bg1"/>
                </a:solidFill>
              </a:rPr>
              <a:t>1 MARCO TEÓRICO</a:t>
            </a:r>
          </a:p>
          <a:p>
            <a:pPr marL="762635" lvl="1" indent="-333375">
              <a:lnSpc>
                <a:spcPct val="90000"/>
              </a:lnSpc>
              <a:spcBef>
                <a:spcPts val="840"/>
              </a:spcBef>
              <a:buClr>
                <a:srgbClr val="4590B8"/>
              </a:buClr>
              <a:buSzPts val="1104"/>
            </a:pPr>
            <a:r>
              <a:rPr lang="es-ES" sz="600" dirty="0">
                <a:solidFill>
                  <a:schemeClr val="bg1"/>
                </a:solidFill>
              </a:rPr>
              <a:t>1.1 INTRODUCCIÓN</a:t>
            </a:r>
          </a:p>
          <a:p>
            <a:pPr marL="762635" lvl="1" indent="-333375">
              <a:lnSpc>
                <a:spcPct val="90000"/>
              </a:lnSpc>
              <a:spcBef>
                <a:spcPts val="840"/>
              </a:spcBef>
              <a:buClr>
                <a:srgbClr val="4590B8"/>
              </a:buClr>
              <a:buSzPts val="1104"/>
            </a:pPr>
            <a:r>
              <a:rPr lang="es-ES" sz="600" dirty="0">
                <a:solidFill>
                  <a:schemeClr val="lt1"/>
                </a:solidFill>
              </a:rPr>
              <a:t>1.2 OBJETIVOS</a:t>
            </a:r>
          </a:p>
          <a:p>
            <a:pPr marL="762635" lvl="1" indent="-333375">
              <a:lnSpc>
                <a:spcPct val="90000"/>
              </a:lnSpc>
              <a:spcBef>
                <a:spcPts val="840"/>
              </a:spcBef>
              <a:buClr>
                <a:srgbClr val="4590B8"/>
              </a:buClr>
              <a:buSzPts val="1104"/>
            </a:pPr>
            <a:r>
              <a:rPr lang="es-ES" sz="600" dirty="0">
                <a:solidFill>
                  <a:schemeClr val="lt1"/>
                </a:solidFill>
              </a:rPr>
              <a:t>1.3. HILOS</a:t>
            </a:r>
          </a:p>
          <a:p>
            <a:pPr marL="1219835" lvl="2" indent="-270510">
              <a:lnSpc>
                <a:spcPct val="90000"/>
              </a:lnSpc>
              <a:spcBef>
                <a:spcPts val="840"/>
              </a:spcBef>
              <a:buClr>
                <a:srgbClr val="4590B8"/>
              </a:buClr>
              <a:buSzPts val="1104"/>
            </a:pPr>
            <a:r>
              <a:rPr lang="es-ES" sz="600" dirty="0">
                <a:solidFill>
                  <a:schemeClr val="lt1"/>
                </a:solidFill>
              </a:rPr>
              <a:t>1.3.1 </a:t>
            </a:r>
            <a:r>
              <a:rPr lang="es-MX" sz="600" dirty="0">
                <a:solidFill>
                  <a:schemeClr val="lt1"/>
                </a:solidFill>
              </a:rPr>
              <a:t>CLASE SYSTEM.THREADING</a:t>
            </a:r>
          </a:p>
          <a:p>
            <a:pPr marL="1219835" lvl="2" indent="-270510">
              <a:lnSpc>
                <a:spcPct val="90000"/>
              </a:lnSpc>
              <a:spcBef>
                <a:spcPts val="840"/>
              </a:spcBef>
              <a:buClr>
                <a:srgbClr val="4590B8"/>
              </a:buClr>
              <a:buSzPts val="1104"/>
            </a:pPr>
            <a:r>
              <a:rPr lang="es-MX" sz="600" dirty="0">
                <a:solidFill>
                  <a:schemeClr val="lt1"/>
                </a:solidFill>
              </a:rPr>
              <a:t>1.3.2 THREADSTART</a:t>
            </a:r>
          </a:p>
          <a:p>
            <a:pPr marL="1219835" lvl="2" indent="-270510">
              <a:lnSpc>
                <a:spcPct val="90000"/>
              </a:lnSpc>
              <a:spcBef>
                <a:spcPts val="840"/>
              </a:spcBef>
              <a:buClr>
                <a:srgbClr val="4590B8"/>
              </a:buClr>
              <a:buSzPts val="1104"/>
            </a:pPr>
            <a:r>
              <a:rPr lang="es-MX" sz="600" dirty="0">
                <a:solidFill>
                  <a:schemeClr val="lt1"/>
                </a:solidFill>
              </a:rPr>
              <a:t>1.3.3. THREADPOOL</a:t>
            </a:r>
          </a:p>
          <a:p>
            <a:pPr marL="1219835" lvl="2" indent="-270510">
              <a:lnSpc>
                <a:spcPct val="90000"/>
              </a:lnSpc>
              <a:spcBef>
                <a:spcPts val="840"/>
              </a:spcBef>
              <a:buClr>
                <a:srgbClr val="4590B8"/>
              </a:buClr>
              <a:buSzPts val="1104"/>
            </a:pPr>
            <a:r>
              <a:rPr lang="es-MX" sz="600" dirty="0">
                <a:solidFill>
                  <a:schemeClr val="lt1"/>
                </a:solidFill>
              </a:rPr>
              <a:t>1.3.4. THREADSTATE</a:t>
            </a:r>
          </a:p>
          <a:p>
            <a:pPr marL="1219835" lvl="2" indent="-270510">
              <a:lnSpc>
                <a:spcPct val="90000"/>
              </a:lnSpc>
              <a:spcBef>
                <a:spcPts val="840"/>
              </a:spcBef>
              <a:buClr>
                <a:srgbClr val="4590B8"/>
              </a:buClr>
              <a:buSzPts val="1104"/>
            </a:pPr>
            <a:r>
              <a:rPr lang="es-MX" sz="600" dirty="0">
                <a:solidFill>
                  <a:schemeClr val="lt1"/>
                </a:solidFill>
              </a:rPr>
              <a:t>1.3.5. THREADPRIORITY</a:t>
            </a:r>
          </a:p>
          <a:p>
            <a:pPr marL="1219835" lvl="2" indent="-270510">
              <a:lnSpc>
                <a:spcPct val="90000"/>
              </a:lnSpc>
              <a:spcBef>
                <a:spcPts val="840"/>
              </a:spcBef>
              <a:buClr>
                <a:srgbClr val="4590B8"/>
              </a:buClr>
              <a:buSzPts val="1104"/>
            </a:pPr>
            <a:r>
              <a:rPr lang="es-MX" sz="600" dirty="0">
                <a:solidFill>
                  <a:schemeClr val="lt1"/>
                </a:solidFill>
              </a:rPr>
              <a:t>1.3.6. THREADLOCAL&lt;T&gt;</a:t>
            </a:r>
          </a:p>
          <a:p>
            <a:pPr marL="1219835" lvl="2" indent="-270510">
              <a:lnSpc>
                <a:spcPct val="90000"/>
              </a:lnSpc>
              <a:spcBef>
                <a:spcPts val="840"/>
              </a:spcBef>
              <a:buClr>
                <a:srgbClr val="4590B8"/>
              </a:buClr>
              <a:buSzPts val="1104"/>
            </a:pPr>
            <a:r>
              <a:rPr lang="es-MX" sz="600" dirty="0">
                <a:solidFill>
                  <a:schemeClr val="lt1"/>
                </a:solidFill>
              </a:rPr>
              <a:t>1.3.7. METODOS DE EXTENCIÓN</a:t>
            </a:r>
          </a:p>
          <a:p>
            <a:pPr marL="1219835" lvl="2" indent="-270510">
              <a:lnSpc>
                <a:spcPct val="90000"/>
              </a:lnSpc>
              <a:spcBef>
                <a:spcPts val="840"/>
              </a:spcBef>
              <a:buClr>
                <a:srgbClr val="4590B8"/>
              </a:buClr>
              <a:buSzPts val="1104"/>
            </a:pPr>
            <a:r>
              <a:rPr lang="es-MX" sz="600" dirty="0">
                <a:solidFill>
                  <a:schemeClr val="lt1"/>
                </a:solidFill>
              </a:rPr>
              <a:t>1.3.8. CREACIÓN DE SUBPROCESOS EN DOTNET</a:t>
            </a:r>
          </a:p>
          <a:p>
            <a:pPr marL="1219835" lvl="2" indent="-270510">
              <a:lnSpc>
                <a:spcPct val="90000"/>
              </a:lnSpc>
              <a:spcBef>
                <a:spcPts val="840"/>
              </a:spcBef>
              <a:buClr>
                <a:srgbClr val="4590B8"/>
              </a:buClr>
              <a:buSzPts val="1104"/>
            </a:pPr>
            <a:r>
              <a:rPr lang="es-MX" sz="60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0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00" dirty="0">
                <a:solidFill>
                  <a:schemeClr val="lt1"/>
                </a:solidFill>
              </a:rPr>
              <a:t>1.3.11 CICLO DE VIDA DE UN HILO</a:t>
            </a:r>
          </a:p>
          <a:p>
            <a:pPr marL="1219835" lvl="2" indent="-270510">
              <a:lnSpc>
                <a:spcPct val="90000"/>
              </a:lnSpc>
              <a:spcBef>
                <a:spcPts val="840"/>
              </a:spcBef>
              <a:buClr>
                <a:srgbClr val="4590B8"/>
              </a:buClr>
              <a:buSzPts val="1104"/>
            </a:pPr>
            <a:r>
              <a:rPr lang="es-MX" sz="60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00" dirty="0">
                <a:solidFill>
                  <a:schemeClr val="lt1"/>
                </a:solidFill>
              </a:rPr>
              <a:t>1.3.13 SINCRONIZACIÓN DE HILOS</a:t>
            </a:r>
          </a:p>
          <a:p>
            <a:pPr marL="1219835" lvl="2" indent="-270510">
              <a:lnSpc>
                <a:spcPct val="90000"/>
              </a:lnSpc>
              <a:spcBef>
                <a:spcPts val="840"/>
              </a:spcBef>
              <a:buClr>
                <a:srgbClr val="4590B8"/>
              </a:buClr>
              <a:buSzPts val="1104"/>
            </a:pPr>
            <a:r>
              <a:rPr lang="es-MX" sz="600" dirty="0">
                <a:solidFill>
                  <a:schemeClr val="lt1"/>
                </a:solidFill>
              </a:rPr>
              <a:t>1.3.14 EXCEPCIONES EN HILOS</a:t>
            </a:r>
          </a:p>
          <a:p>
            <a:pPr marL="1219835" lvl="2" indent="-270510">
              <a:lnSpc>
                <a:spcPct val="90000"/>
              </a:lnSpc>
              <a:spcBef>
                <a:spcPts val="840"/>
              </a:spcBef>
              <a:buClr>
                <a:srgbClr val="4590B8"/>
              </a:buClr>
              <a:buSzPts val="1104"/>
            </a:pPr>
            <a:r>
              <a:rPr lang="es-MX" sz="600" dirty="0">
                <a:solidFill>
                  <a:schemeClr val="lt1"/>
                </a:solidFill>
              </a:rPr>
              <a:t>1.3.15 INTERRUPCIONES Y BLOQUEOS</a:t>
            </a:r>
          </a:p>
          <a:p>
            <a:pPr marL="1219835" lvl="2" indent="-270510">
              <a:lnSpc>
                <a:spcPct val="90000"/>
              </a:lnSpc>
              <a:spcBef>
                <a:spcPts val="840"/>
              </a:spcBef>
              <a:buClr>
                <a:srgbClr val="4590B8"/>
              </a:buClr>
              <a:buSzPts val="1104"/>
            </a:pPr>
            <a:r>
              <a:rPr lang="es-MX" sz="600" dirty="0">
                <a:solidFill>
                  <a:schemeClr val="lt1"/>
                </a:solidFill>
              </a:rPr>
              <a:t>1.3.16 CONSTRUCTORES</a:t>
            </a:r>
          </a:p>
          <a:p>
            <a:pPr marL="762635" lvl="1" indent="-333375">
              <a:lnSpc>
                <a:spcPct val="90000"/>
              </a:lnSpc>
              <a:spcBef>
                <a:spcPts val="840"/>
              </a:spcBef>
              <a:buClr>
                <a:srgbClr val="4590B8"/>
              </a:buClr>
              <a:buSzPts val="1104"/>
            </a:pPr>
            <a:r>
              <a:rPr lang="es-ES" sz="600" dirty="0">
                <a:solidFill>
                  <a:schemeClr val="lt1"/>
                </a:solidFill>
              </a:rPr>
              <a:t>1.4 FRAMEWORK</a:t>
            </a:r>
          </a:p>
          <a:p>
            <a:pPr marL="762635" lvl="1" indent="-333375">
              <a:lnSpc>
                <a:spcPct val="90000"/>
              </a:lnSpc>
              <a:spcBef>
                <a:spcPts val="840"/>
              </a:spcBef>
              <a:buClr>
                <a:srgbClr val="4590B8"/>
              </a:buClr>
              <a:buSzPts val="1104"/>
            </a:pPr>
            <a:r>
              <a:rPr lang="es-ES" sz="600" dirty="0">
                <a:solidFill>
                  <a:schemeClr val="lt1"/>
                </a:solidFill>
              </a:rPr>
              <a:t>1.5 SISTEMAS MONOTAREA Y MULTITAREA</a:t>
            </a:r>
          </a:p>
          <a:p>
            <a:pPr marL="762635" lvl="1" indent="-333375">
              <a:lnSpc>
                <a:spcPct val="90000"/>
              </a:lnSpc>
              <a:spcBef>
                <a:spcPts val="840"/>
              </a:spcBef>
              <a:buClr>
                <a:srgbClr val="4590B8"/>
              </a:buClr>
              <a:buSzPts val="1104"/>
            </a:pPr>
            <a:r>
              <a:rPr lang="es-ES" sz="600" dirty="0">
                <a:solidFill>
                  <a:schemeClr val="lt1"/>
                </a:solidFill>
              </a:rPr>
              <a:t>1.6 PATRONES DE DISEÑO</a:t>
            </a:r>
          </a:p>
          <a:p>
            <a:pPr marL="1219835" lvl="2" indent="-333375">
              <a:lnSpc>
                <a:spcPct val="90000"/>
              </a:lnSpc>
              <a:spcBef>
                <a:spcPts val="840"/>
              </a:spcBef>
              <a:buClr>
                <a:srgbClr val="4590B8"/>
              </a:buClr>
              <a:buSzPts val="1104"/>
            </a:pPr>
            <a:r>
              <a:rPr lang="es-ES" sz="600" dirty="0">
                <a:solidFill>
                  <a:schemeClr val="lt1"/>
                </a:solidFill>
              </a:rPr>
              <a:t>1.6.1. MODELO – VISTA CONTROLADOR</a:t>
            </a:r>
          </a:p>
          <a:p>
            <a:pPr marL="762635" lvl="1" indent="-333375">
              <a:lnSpc>
                <a:spcPct val="90000"/>
              </a:lnSpc>
              <a:spcBef>
                <a:spcPts val="840"/>
              </a:spcBef>
              <a:buClr>
                <a:srgbClr val="4590B8"/>
              </a:buClr>
              <a:buSzPts val="1104"/>
            </a:pPr>
            <a:r>
              <a:rPr lang="es-ES" sz="600" dirty="0">
                <a:solidFill>
                  <a:schemeClr val="lt1"/>
                </a:solidFill>
              </a:rPr>
              <a:t>1.7 NOMENCLATURA DE PROGRAMACIÓN</a:t>
            </a:r>
          </a:p>
          <a:p>
            <a:pPr marL="305435" indent="-270510">
              <a:lnSpc>
                <a:spcPct val="90000"/>
              </a:lnSpc>
              <a:spcBef>
                <a:spcPts val="840"/>
              </a:spcBef>
              <a:buClr>
                <a:srgbClr val="4590B8"/>
              </a:buClr>
              <a:buSzPts val="1104"/>
            </a:pPr>
            <a:r>
              <a:rPr lang="es-ES" sz="600" dirty="0">
                <a:solidFill>
                  <a:schemeClr val="lt1"/>
                </a:solidFill>
              </a:rPr>
              <a:t>2	PARTE PRACTICA</a:t>
            </a:r>
            <a:endParaRPr lang="en-US" sz="600" dirty="0">
              <a:solidFill>
                <a:schemeClr val="lt1"/>
              </a:solidFill>
            </a:endParaRPr>
          </a:p>
          <a:p>
            <a:pPr marL="629920" lvl="1" indent="-270510">
              <a:lnSpc>
                <a:spcPct val="90000"/>
              </a:lnSpc>
              <a:spcBef>
                <a:spcPts val="840"/>
              </a:spcBef>
              <a:buClr>
                <a:srgbClr val="4590B8"/>
              </a:buClr>
              <a:buSzPts val="1104"/>
            </a:pPr>
            <a:r>
              <a:rPr lang="es-ES" sz="600" dirty="0">
                <a:solidFill>
                  <a:schemeClr val="lt1"/>
                </a:solidFill>
              </a:rPr>
              <a:t>2.1	CREACIÓN DEL PROYECTO</a:t>
            </a:r>
            <a:endParaRPr lang="en-US" sz="600" dirty="0">
              <a:solidFill>
                <a:schemeClr val="lt1"/>
              </a:solidFill>
            </a:endParaRPr>
          </a:p>
          <a:p>
            <a:pPr marL="629920" lvl="1" indent="-270510">
              <a:lnSpc>
                <a:spcPct val="90000"/>
              </a:lnSpc>
              <a:spcBef>
                <a:spcPts val="840"/>
              </a:spcBef>
              <a:buClr>
                <a:srgbClr val="4590B8"/>
              </a:buClr>
              <a:buSzPts val="1104"/>
            </a:pPr>
            <a:r>
              <a:rPr lang="es-ES" sz="600" dirty="0">
                <a:solidFill>
                  <a:schemeClr val="lt1"/>
                </a:solidFill>
              </a:rPr>
              <a:t>2.2	CODIFICACIÓN DEL PROYECTO</a:t>
            </a:r>
          </a:p>
          <a:p>
            <a:pPr marL="629920" lvl="1" indent="-270510">
              <a:lnSpc>
                <a:spcPct val="90000"/>
              </a:lnSpc>
              <a:spcBef>
                <a:spcPts val="840"/>
              </a:spcBef>
              <a:buClr>
                <a:srgbClr val="4590B8"/>
              </a:buClr>
              <a:buSzPts val="1104"/>
            </a:pPr>
            <a:r>
              <a:rPr lang="es-ES" sz="600" dirty="0">
                <a:solidFill>
                  <a:schemeClr val="lt1"/>
                </a:solidFill>
              </a:rPr>
              <a:t>2.3	EJECUCIÓN DEL PROYECTO</a:t>
            </a:r>
            <a:endParaRPr lang="en-US" sz="600" dirty="0">
              <a:solidFill>
                <a:schemeClr val="lt1"/>
              </a:solidFill>
            </a:endParaRPr>
          </a:p>
          <a:p>
            <a:pPr marL="305435" indent="-270510">
              <a:lnSpc>
                <a:spcPct val="90000"/>
              </a:lnSpc>
              <a:spcBef>
                <a:spcPts val="840"/>
              </a:spcBef>
              <a:buClr>
                <a:srgbClr val="4590B8"/>
              </a:buClr>
              <a:buSzPts val="1104"/>
            </a:pPr>
            <a:r>
              <a:rPr lang="es-ES" sz="600" dirty="0">
                <a:solidFill>
                  <a:schemeClr val="lt1"/>
                </a:solidFill>
              </a:rPr>
              <a:t>3	CONCLUSIONES</a:t>
            </a:r>
            <a:endParaRPr lang="en-US" sz="600" dirty="0">
              <a:solidFill>
                <a:schemeClr val="lt1"/>
              </a:solidFill>
            </a:endParaRPr>
          </a:p>
          <a:p>
            <a:pPr marL="305435" indent="-270510">
              <a:lnSpc>
                <a:spcPct val="90000"/>
              </a:lnSpc>
              <a:spcBef>
                <a:spcPts val="840"/>
              </a:spcBef>
              <a:buClr>
                <a:srgbClr val="4590B8"/>
              </a:buClr>
              <a:buSzPts val="1104"/>
            </a:pPr>
            <a:r>
              <a:rPr lang="es-ES" sz="600" dirty="0">
                <a:solidFill>
                  <a:schemeClr val="lt1"/>
                </a:solidFill>
              </a:rPr>
              <a:t>4	RECOMENDACIONES</a:t>
            </a:r>
            <a:endParaRPr lang="en-US" sz="600" dirty="0">
              <a:solidFill>
                <a:schemeClr val="lt1"/>
              </a:solidFill>
            </a:endParaRPr>
          </a:p>
          <a:p>
            <a:pPr marL="305435" indent="-270510">
              <a:lnSpc>
                <a:spcPct val="90000"/>
              </a:lnSpc>
              <a:spcBef>
                <a:spcPts val="840"/>
              </a:spcBef>
              <a:buClr>
                <a:srgbClr val="4590B8"/>
              </a:buClr>
              <a:buSzPts val="1104"/>
            </a:pPr>
            <a:r>
              <a:rPr lang="es-ES" sz="600" dirty="0">
                <a:solidFill>
                  <a:schemeClr val="lt1"/>
                </a:solidFill>
              </a:rPr>
              <a:t>5	BIBLIOGRAFÍA</a:t>
            </a:r>
            <a:endParaRPr lang="en-US" sz="600" dirty="0">
              <a:solidFill>
                <a:schemeClr val="lt1"/>
              </a:solidFill>
            </a:endParaRPr>
          </a:p>
        </p:txBody>
      </p:sp>
      <p:pic>
        <p:nvPicPr>
          <p:cNvPr id="9" name="Imagen 8">
            <a:extLst>
              <a:ext uri="{FF2B5EF4-FFF2-40B4-BE49-F238E27FC236}">
                <a16:creationId xmlns:a16="http://schemas.microsoft.com/office/drawing/2014/main" id="{93CDF311-198E-6D62-BAD9-E7B85C51E465}"/>
              </a:ext>
            </a:extLst>
          </p:cNvPr>
          <p:cNvPicPr>
            <a:picLocks noChangeAspect="1"/>
          </p:cNvPicPr>
          <p:nvPr/>
        </p:nvPicPr>
        <p:blipFill rotWithShape="1">
          <a:blip r:embed="rId4"/>
          <a:srcRect l="1501"/>
          <a:stretch/>
        </p:blipFill>
        <p:spPr>
          <a:xfrm>
            <a:off x="111760" y="0"/>
            <a:ext cx="12000490" cy="21719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1.3.7. VERSIONAMIENTO (METODOS DE EXTENCIÓN)</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3" name="Marcador de texto 2">
            <a:extLst>
              <a:ext uri="{FF2B5EF4-FFF2-40B4-BE49-F238E27FC236}">
                <a16:creationId xmlns:a16="http://schemas.microsoft.com/office/drawing/2014/main" id="{F7F66CAC-B5A2-C3AD-ABB0-D18196C7B769}"/>
              </a:ext>
            </a:extLst>
          </p:cNvPr>
          <p:cNvSpPr>
            <a:spLocks noGrp="1"/>
          </p:cNvSpPr>
          <p:nvPr>
            <p:ph type="body" idx="1"/>
          </p:nvPr>
        </p:nvSpPr>
        <p:spPr>
          <a:xfrm>
            <a:off x="225592" y="1845217"/>
            <a:ext cx="8788933" cy="867504"/>
          </a:xfrm>
        </p:spPr>
        <p:txBody>
          <a:bodyPr>
            <a:normAutofit lnSpcReduction="100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A continuación, se mostrará el versionamiento necesario para el respectivo correcto funcionamiento de propiedades y métodos que debe tener Dotnet [8].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Google Shape;143;p4">
            <a:extLst>
              <a:ext uri="{FF2B5EF4-FFF2-40B4-BE49-F238E27FC236}">
                <a16:creationId xmlns:a16="http://schemas.microsoft.com/office/drawing/2014/main" id="{6BA56029-E9F5-55D8-EBE5-86BC6E90436E}"/>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20</a:t>
            </a:r>
          </a:p>
        </p:txBody>
      </p:sp>
      <p:pic>
        <p:nvPicPr>
          <p:cNvPr id="5" name="Imagen 4" descr="Texto&#10;&#10;Descripción generada automáticamente">
            <a:extLst>
              <a:ext uri="{FF2B5EF4-FFF2-40B4-BE49-F238E27FC236}">
                <a16:creationId xmlns:a16="http://schemas.microsoft.com/office/drawing/2014/main" id="{D8802EB1-473B-4A33-F5F2-F8BC42720A1E}"/>
              </a:ext>
            </a:extLst>
          </p:cNvPr>
          <p:cNvPicPr>
            <a:picLocks noChangeAspect="1"/>
          </p:cNvPicPr>
          <p:nvPr/>
        </p:nvPicPr>
        <p:blipFill>
          <a:blip r:embed="rId3"/>
          <a:stretch>
            <a:fillRect/>
          </a:stretch>
        </p:blipFill>
        <p:spPr>
          <a:xfrm>
            <a:off x="1197862" y="2937898"/>
            <a:ext cx="6832244" cy="2106049"/>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7" name="Google Shape;114;p2">
            <a:extLst>
              <a:ext uri="{FF2B5EF4-FFF2-40B4-BE49-F238E27FC236}">
                <a16:creationId xmlns:a16="http://schemas.microsoft.com/office/drawing/2014/main" id="{B4648870-AD9D-1FB6-CBBB-AA07084CC588}"/>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rgbClr val="FFFF00"/>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253814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1.3.8. CREACIÓN DE SUBPROCESOS EN DOTNET</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6" name="Google Shape;143;p4">
            <a:extLst>
              <a:ext uri="{FF2B5EF4-FFF2-40B4-BE49-F238E27FC236}">
                <a16:creationId xmlns:a16="http://schemas.microsoft.com/office/drawing/2014/main" id="{DEC61DEE-0806-9CCB-C39D-93A5A38825AF}"/>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21</a:t>
            </a:r>
          </a:p>
        </p:txBody>
      </p:sp>
      <p:sp>
        <p:nvSpPr>
          <p:cNvPr id="10" name="CuadroTexto 9">
            <a:extLst>
              <a:ext uri="{FF2B5EF4-FFF2-40B4-BE49-F238E27FC236}">
                <a16:creationId xmlns:a16="http://schemas.microsoft.com/office/drawing/2014/main" id="{38803E04-6CCB-3587-2BDD-9ED57064D371}"/>
              </a:ext>
            </a:extLst>
          </p:cNvPr>
          <p:cNvSpPr txBox="1"/>
          <p:nvPr/>
        </p:nvSpPr>
        <p:spPr>
          <a:xfrm>
            <a:off x="487680" y="2265888"/>
            <a:ext cx="8194204" cy="1812099"/>
          </a:xfrm>
          <a:prstGeom prst="rect">
            <a:avLst/>
          </a:prstGeom>
          <a:noFill/>
        </p:spPr>
        <p:txBody>
          <a:bodyPr wrap="square">
            <a:spAutoFit/>
          </a:bodyPr>
          <a:lstStyle/>
          <a:p>
            <a:pPr algn="just">
              <a:lnSpc>
                <a:spcPct val="115000"/>
              </a:lnSpc>
              <a:spcAft>
                <a:spcPts val="1000"/>
              </a:spcAft>
            </a:pPr>
            <a:r>
              <a:rPr lang="es-E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Cuando se crea un proceso de sistema operativo, el sistema operativo inserta un subproceso para ejecutar el código en dicho proceso, incluido cualquier dominio de aplicación original. Desde ese momento, los dominios de aplicación se pueden crear y destruir sin que se cree o destruya necesariamente ningún subproceso del sistema operativo. Si el código ejecutado es código administrado, se puede obtener un objeto </a:t>
            </a:r>
            <a:r>
              <a:rPr lang="es-ES" sz="1400" u="none" strike="no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Thread</a:t>
            </a:r>
            <a:r>
              <a:rPr lang="es-E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para el subproceso que se ejecuta en el dominio de aplicación actual mediante la recuperación de la propiedad </a:t>
            </a:r>
            <a:r>
              <a:rPr lang="es-ES" sz="1400" u="none" strike="noStrike"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CurrentThread</a:t>
            </a:r>
            <a:r>
              <a:rPr lang="es-E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estática de tipo </a:t>
            </a:r>
            <a:r>
              <a:rPr lang="es-ES" sz="1400" u="none" strike="noStrike"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Thread</a:t>
            </a:r>
            <a:r>
              <a:rPr lang="es-ES"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En este tema se describe la creación de subprocesos y se analizan las alternativas para pasar datos al procedimiento de los subprocesos [9].</a:t>
            </a:r>
            <a:endParaRPr lang="es-MX" sz="14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C60C3AD0-2D97-038B-A2F2-9DC71B931517}"/>
              </a:ext>
            </a:extLst>
          </p:cNvPr>
          <p:cNvPicPr>
            <a:picLocks noChangeAspect="1"/>
          </p:cNvPicPr>
          <p:nvPr/>
        </p:nvPicPr>
        <p:blipFill>
          <a:blip r:embed="rId6">
            <a:duotone>
              <a:prstClr val="black"/>
              <a:schemeClr val="accent3">
                <a:tint val="45000"/>
                <a:satMod val="400000"/>
              </a:schemeClr>
            </a:duotone>
          </a:blip>
          <a:stretch>
            <a:fillRect/>
          </a:stretch>
        </p:blipFill>
        <p:spPr>
          <a:xfrm>
            <a:off x="2171812" y="4264458"/>
            <a:ext cx="5158580" cy="2193432"/>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12" name="Google Shape;114;p2">
            <a:extLst>
              <a:ext uri="{FF2B5EF4-FFF2-40B4-BE49-F238E27FC236}">
                <a16:creationId xmlns:a16="http://schemas.microsoft.com/office/drawing/2014/main" id="{38FADBAA-25CD-C957-6357-128845759BDF}"/>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rgbClr val="FFFF00"/>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36026041"/>
      </p:ext>
    </p:extLst>
  </p:cSld>
  <p:clrMapOvr>
    <a:overrideClrMapping bg1="lt1" tx1="dk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1.3.9. DESTRUCCIÓN DE SUBPROCESOS EN DOTNET</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6" name="Google Shape;143;p4">
            <a:extLst>
              <a:ext uri="{FF2B5EF4-FFF2-40B4-BE49-F238E27FC236}">
                <a16:creationId xmlns:a16="http://schemas.microsoft.com/office/drawing/2014/main" id="{B2008BAD-6AE3-E07D-B4F7-F684F1AD5B06}"/>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22</a:t>
            </a:r>
          </a:p>
        </p:txBody>
      </p:sp>
      <p:sp>
        <p:nvSpPr>
          <p:cNvPr id="9" name="CuadroTexto 8">
            <a:extLst>
              <a:ext uri="{FF2B5EF4-FFF2-40B4-BE49-F238E27FC236}">
                <a16:creationId xmlns:a16="http://schemas.microsoft.com/office/drawing/2014/main" id="{DF2636A7-46A0-2EF8-EEEC-AA0FE0E67133}"/>
              </a:ext>
            </a:extLst>
          </p:cNvPr>
          <p:cNvSpPr txBox="1"/>
          <p:nvPr/>
        </p:nvSpPr>
        <p:spPr>
          <a:xfrm>
            <a:off x="356419" y="1961390"/>
            <a:ext cx="8526844" cy="2059859"/>
          </a:xfrm>
          <a:prstGeom prst="rect">
            <a:avLst/>
          </a:prstGeom>
          <a:noFill/>
        </p:spPr>
        <p:txBody>
          <a:bodyPr wrap="square">
            <a:spAutoFit/>
          </a:bodyPr>
          <a:lstStyle/>
          <a:p>
            <a:pPr algn="just">
              <a:lnSpc>
                <a:spcPct val="115000"/>
              </a:lnSpc>
              <a:spcAft>
                <a:spcPts val="1000"/>
              </a:spcAft>
            </a:pP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Para finalizar la ejecución del subproceso, normalmente se usa el </a:t>
            </a:r>
            <a:r>
              <a:rPr lang="es-ES" sz="1400" u="none" strike="noStrik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modelo de cancelación cooperativa</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veces no es posible detener un subproceso de forma cooperativa, ya que ejecuta código de terceros no diseñado para la cancelación cooperativa. El método </a:t>
            </a:r>
            <a:r>
              <a:rPr lang="es-ES" sz="1400" u="none" strike="noStrike"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Thread.Abort</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de .NET Framework se puede utilizar para terminar un subproceso administrado forzosamente. Cuando se llama a </a:t>
            </a:r>
            <a:r>
              <a:rPr lang="es-ES" sz="1400" u="none" strike="noStrike"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Abort</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s-ES" sz="14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Common</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s-ES" sz="14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Language</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s-ES" sz="14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Runtime</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inicia una clase </a:t>
            </a:r>
            <a:r>
              <a:rPr lang="es-ES" sz="1400" u="none" strike="noStrike"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ThreadAbortException</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el subproceso de destino, que este último puede detectar. Para obtener más información, vea </a:t>
            </a:r>
            <a:r>
              <a:rPr lang="es-ES" sz="1400" u="none" strike="noStrike"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Thread.Abort</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El método </a:t>
            </a:r>
            <a:r>
              <a:rPr lang="es-ES" sz="1400" u="none" strike="noStrike"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Thread.Abort</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no se admite en .NET 5 (incluido .NET Core) y versiones posteriores. Si tiene que terminar la ejecución de código de terceros de forma forzada en .NET 5 y versiones posteriores, ejecútelo en el proceso independiente y use </a:t>
            </a:r>
            <a:r>
              <a:rPr lang="es-ES" sz="1400" u="none" strike="noStrike"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Process.Kill</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[10].</a:t>
            </a:r>
            <a:endParaRPr lang="es-MX"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descr="Cancelación en subprocesos administrados | Microsoft Learn">
            <a:extLst>
              <a:ext uri="{FF2B5EF4-FFF2-40B4-BE49-F238E27FC236}">
                <a16:creationId xmlns:a16="http://schemas.microsoft.com/office/drawing/2014/main" id="{9B4F834A-B5C2-D18F-64BD-11198B014125}"/>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470041" y="4415792"/>
            <a:ext cx="4529127" cy="1277131"/>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11" name="Google Shape;114;p2">
            <a:extLst>
              <a:ext uri="{FF2B5EF4-FFF2-40B4-BE49-F238E27FC236}">
                <a16:creationId xmlns:a16="http://schemas.microsoft.com/office/drawing/2014/main" id="{3AEA9FDA-E7C6-BDC8-61BF-4C706FC9C38E}"/>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rgbClr val="FFFF00"/>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2519861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1.3.10. VENTAJAS Y DESVENTAJAS DE LOS HILOS</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3" name="Marcador de texto 2">
            <a:extLst>
              <a:ext uri="{FF2B5EF4-FFF2-40B4-BE49-F238E27FC236}">
                <a16:creationId xmlns:a16="http://schemas.microsoft.com/office/drawing/2014/main" id="{F7F66CAC-B5A2-C3AD-ABB0-D18196C7B769}"/>
              </a:ext>
            </a:extLst>
          </p:cNvPr>
          <p:cNvSpPr>
            <a:spLocks noGrp="1"/>
          </p:cNvSpPr>
          <p:nvPr>
            <p:ph type="body" idx="1"/>
          </p:nvPr>
        </p:nvSpPr>
        <p:spPr>
          <a:xfrm>
            <a:off x="225592" y="1845217"/>
            <a:ext cx="8788933" cy="867504"/>
          </a:xfrm>
        </p:spPr>
        <p:txBody>
          <a:bodyPr>
            <a:normAutofit/>
          </a:bodyPr>
          <a:lstStyle/>
          <a:p>
            <a:pPr marL="123444" indent="0" algn="just">
              <a:buNone/>
            </a:pPr>
            <a:r>
              <a:rPr lang="es-MX" sz="1600" dirty="0">
                <a:solidFill>
                  <a:schemeClr val="accent2">
                    <a:lumMod val="75000"/>
                  </a:schemeClr>
                </a:solidFill>
                <a:latin typeface="Calibri" panose="020F0502020204030204" pitchFamily="34" charset="0"/>
                <a:ea typeface="Calibri" panose="020F0502020204030204" pitchFamily="34" charset="0"/>
                <a:cs typeface="Calibri" panose="020F0502020204030204" pitchFamily="34" charset="0"/>
              </a:rPr>
              <a:t>Compilar aplicaciones rápidas y dinámicas con las herramientas de generación de perfiles integradas: </a:t>
            </a:r>
            <a:r>
              <a:rPr lang="es-MX" sz="1500" dirty="0">
                <a:latin typeface="Calibri" panose="020F0502020204030204" pitchFamily="34" charset="0"/>
                <a:ea typeface="Calibri" panose="020F0502020204030204" pitchFamily="34" charset="0"/>
                <a:cs typeface="Arial" panose="020B0604020202020204" pitchFamily="34" charset="0"/>
              </a:rPr>
              <a:t>Use las herramientas de generación de perfiles en Visual Studio para compilar aplicaciones de .NET y C++ rápidas y con capacidad de respuesta para Web y cliente. </a:t>
            </a:r>
            <a:endParaRPr lang="es-EC" sz="1500" dirty="0">
              <a:latin typeface="Calibri" panose="020F0502020204030204" pitchFamily="34" charset="0"/>
              <a:ea typeface="Calibri" panose="020F0502020204030204" pitchFamily="34" charset="0"/>
              <a:cs typeface="Arial" panose="020B0604020202020204" pitchFamily="34" charset="0"/>
            </a:endParaRPr>
          </a:p>
        </p:txBody>
      </p:sp>
      <p:sp>
        <p:nvSpPr>
          <p:cNvPr id="6" name="Google Shape;143;p4">
            <a:extLst>
              <a:ext uri="{FF2B5EF4-FFF2-40B4-BE49-F238E27FC236}">
                <a16:creationId xmlns:a16="http://schemas.microsoft.com/office/drawing/2014/main" id="{4B912A88-6C5E-2778-06E2-9F570EB8FA6B}"/>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23</a:t>
            </a:r>
          </a:p>
        </p:txBody>
      </p:sp>
      <p:sp>
        <p:nvSpPr>
          <p:cNvPr id="7" name="CuadroTexto 6">
            <a:extLst>
              <a:ext uri="{FF2B5EF4-FFF2-40B4-BE49-F238E27FC236}">
                <a16:creationId xmlns:a16="http://schemas.microsoft.com/office/drawing/2014/main" id="{7CEA2125-9A95-6D06-D1AF-F79FCFF1D5A7}"/>
              </a:ext>
            </a:extLst>
          </p:cNvPr>
          <p:cNvSpPr txBox="1"/>
          <p:nvPr/>
        </p:nvSpPr>
        <p:spPr>
          <a:xfrm>
            <a:off x="730937" y="3114192"/>
            <a:ext cx="8040329" cy="2555380"/>
          </a:xfrm>
          <a:prstGeom prst="rect">
            <a:avLst/>
          </a:prstGeom>
          <a:noFill/>
        </p:spPr>
        <p:txBody>
          <a:bodyPr wrap="square">
            <a:spAutoFit/>
          </a:bodyPr>
          <a:lstStyle/>
          <a:p>
            <a:pPr>
              <a:lnSpc>
                <a:spcPct val="115000"/>
              </a:lnSpc>
              <a:spcBef>
                <a:spcPts val="200"/>
              </a:spcBef>
            </a:pPr>
            <a:r>
              <a:rPr lang="es-ES" sz="1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rPr>
              <a:t>Ventajas</a:t>
            </a:r>
            <a:endParaRPr lang="es-MX" sz="1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Times New Roman" panose="02020603050405020304" pitchFamily="18" charset="0"/>
              </a:rPr>
              <a:t>Se tarda menos tiempo en crear un hilo de una tarea existente que en crear un nuevo proceso [11].</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Times New Roman" panose="02020603050405020304" pitchFamily="18" charset="0"/>
              </a:rPr>
              <a:t>Se tarda menos tiempo en terminar un hilo que en terminar un proceso [11].</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Times New Roman" panose="02020603050405020304" pitchFamily="18" charset="0"/>
              </a:rPr>
              <a:t>Se tarda menos tiempo en cambiar entre dos hilos de una misma tarea que en cambiar entre dos procesos (porque los recursos no cambian, por ejemplo) [11].</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Times New Roman" panose="02020603050405020304" pitchFamily="18" charset="0"/>
              </a:rPr>
              <a:t>Es más sencillo la comunicación (paso de mensajes, por ejemplo) entre hilos de una misma tarea que entre diferentes procesos [11].</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Times New Roman" panose="02020603050405020304" pitchFamily="18" charset="0"/>
              </a:rPr>
              <a:t>Cuando se cambia de un proceso a otro, tiene que intervenir el núcleo del sistema operativo para que haya protección. Cuando se cambia de un hilo a otro, puesto que la asignación de recursos es la misma, no hace falta que intervenga el sistema operativo [11].</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Google Shape;114;p2">
            <a:extLst>
              <a:ext uri="{FF2B5EF4-FFF2-40B4-BE49-F238E27FC236}">
                <a16:creationId xmlns:a16="http://schemas.microsoft.com/office/drawing/2014/main" id="{7AADD532-2D8C-DE9C-CCFA-F04543312E38}"/>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rgbClr val="FFFF00"/>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3167598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1.3.10. VENTAJAS Y DESVENTAJAS DE LOS HILOS</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7" name="Google Shape;143;p4">
            <a:extLst>
              <a:ext uri="{FF2B5EF4-FFF2-40B4-BE49-F238E27FC236}">
                <a16:creationId xmlns:a16="http://schemas.microsoft.com/office/drawing/2014/main" id="{F91D9E8A-F384-18E0-0545-ED009B117439}"/>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24</a:t>
            </a:r>
          </a:p>
        </p:txBody>
      </p:sp>
      <p:sp>
        <p:nvSpPr>
          <p:cNvPr id="11" name="CuadroTexto 10">
            <a:extLst>
              <a:ext uri="{FF2B5EF4-FFF2-40B4-BE49-F238E27FC236}">
                <a16:creationId xmlns:a16="http://schemas.microsoft.com/office/drawing/2014/main" id="{5EF67A46-B682-45F8-4086-EF035001F4EF}"/>
              </a:ext>
            </a:extLst>
          </p:cNvPr>
          <p:cNvSpPr txBox="1"/>
          <p:nvPr/>
        </p:nvSpPr>
        <p:spPr>
          <a:xfrm>
            <a:off x="625331" y="3056677"/>
            <a:ext cx="7722255" cy="1316579"/>
          </a:xfrm>
          <a:prstGeom prst="rect">
            <a:avLst/>
          </a:prstGeom>
          <a:noFill/>
        </p:spPr>
        <p:txBody>
          <a:bodyPr wrap="square">
            <a:spAutoFit/>
          </a:bodyPr>
          <a:lstStyle/>
          <a:p>
            <a:pPr>
              <a:lnSpc>
                <a:spcPct val="115000"/>
              </a:lnSpc>
              <a:spcBef>
                <a:spcPts val="200"/>
              </a:spcBef>
            </a:pPr>
            <a:r>
              <a:rPr lang="es-ES" sz="1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rPr>
              <a:t>Desventajas</a:t>
            </a:r>
            <a:endParaRPr lang="es-MX" sz="1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Times New Roman" panose="02020603050405020304" pitchFamily="18" charset="0"/>
              </a:rPr>
              <a:t>Una mala sincronización puede llevar a conducir a inconsistencia de datos [12]. </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Times New Roman" panose="02020603050405020304" pitchFamily="18" charset="0"/>
              </a:rPr>
              <a:t>Esta limitado a capacidades del sistema en donde se corre [12].</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Times New Roman" panose="02020603050405020304" pitchFamily="18" charset="0"/>
              </a:rPr>
              <a:t>Mientras los procesos mantienen su propio espacio de direcciones y entorno de operaciones, los hilos dependen de un programa padre en lo que se refiere a recursos de ejecución [12]. </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Google Shape;114;p2">
            <a:extLst>
              <a:ext uri="{FF2B5EF4-FFF2-40B4-BE49-F238E27FC236}">
                <a16:creationId xmlns:a16="http://schemas.microsoft.com/office/drawing/2014/main" id="{F1C6740E-F7CB-83CD-598B-F623E97547EC}"/>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rgbClr val="FFFF00"/>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3110632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1.3.11. CICLO DE VIDA DE UN HILO</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5" name="Google Shape;143;p4">
            <a:extLst>
              <a:ext uri="{FF2B5EF4-FFF2-40B4-BE49-F238E27FC236}">
                <a16:creationId xmlns:a16="http://schemas.microsoft.com/office/drawing/2014/main" id="{44214C22-AE28-03AF-4086-C0FC9994ACEF}"/>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25</a:t>
            </a:r>
          </a:p>
        </p:txBody>
      </p:sp>
      <p:sp>
        <p:nvSpPr>
          <p:cNvPr id="8" name="CuadroTexto 7">
            <a:extLst>
              <a:ext uri="{FF2B5EF4-FFF2-40B4-BE49-F238E27FC236}">
                <a16:creationId xmlns:a16="http://schemas.microsoft.com/office/drawing/2014/main" id="{3C9D0550-D15A-6DC9-36B0-B87377E1E124}"/>
              </a:ext>
            </a:extLst>
          </p:cNvPr>
          <p:cNvSpPr txBox="1"/>
          <p:nvPr/>
        </p:nvSpPr>
        <p:spPr>
          <a:xfrm>
            <a:off x="487679" y="2105183"/>
            <a:ext cx="8145043" cy="3307380"/>
          </a:xfrm>
          <a:prstGeom prst="rect">
            <a:avLst/>
          </a:prstGeom>
          <a:noFill/>
        </p:spPr>
        <p:txBody>
          <a:bodyPr wrap="square">
            <a:spAutoFit/>
          </a:bodyPr>
          <a:lstStyle/>
          <a:p>
            <a:pPr algn="just">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El uso de los hilos depende del lenguaje de programación o en ocasiones el IDE de desarrollo que se esté utilizando, para el caso de Dotnet. El ciclo de vida de un hilo comienza cuando se crea un objeto de la clase System.Threading.Thread y termina cuando el hilo se termina o finaliza la ejecución [13].</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Sin embargo, se puede manipular el ciclo de vida de un hilo a partir de sus representaciones mediante cuatro diferentes estados:</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s-EC" sz="1400" b="1" dirty="0">
                <a:effectLst/>
                <a:latin typeface="Calibri" panose="020F0502020204030204" pitchFamily="34" charset="0"/>
                <a:ea typeface="Calibri" panose="020F0502020204030204" pitchFamily="34" charset="0"/>
                <a:cs typeface="Times New Roman" panose="02020603050405020304" pitchFamily="18" charset="0"/>
              </a:rPr>
              <a:t>Estado no iniciado:</a:t>
            </a:r>
            <a:r>
              <a:rPr lang="es-ES" sz="1400" dirty="0">
                <a:effectLst/>
                <a:latin typeface="Calibri" panose="020F0502020204030204" pitchFamily="34" charset="0"/>
                <a:ea typeface="Calibri" panose="020F0502020204030204" pitchFamily="34" charset="0"/>
                <a:cs typeface="Times New Roman" panose="02020603050405020304" pitchFamily="18" charset="0"/>
              </a:rPr>
              <a:t> Es la situación en la que se crea la instancia de la clase Thread, pero el método de inicio no se llama [13].</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s-EC" sz="1400" b="1" dirty="0">
                <a:effectLst/>
                <a:latin typeface="Calibri" panose="020F0502020204030204" pitchFamily="34" charset="0"/>
                <a:ea typeface="Calibri" panose="020F0502020204030204" pitchFamily="34" charset="0"/>
                <a:cs typeface="Times New Roman" panose="02020603050405020304" pitchFamily="18" charset="0"/>
              </a:rPr>
              <a:t>Estado listo:</a:t>
            </a:r>
            <a:r>
              <a:rPr lang="es-ES" sz="1400" dirty="0">
                <a:effectLst/>
                <a:latin typeface="Calibri" panose="020F0502020204030204" pitchFamily="34" charset="0"/>
                <a:ea typeface="Calibri" panose="020F0502020204030204" pitchFamily="34" charset="0"/>
                <a:cs typeface="Times New Roman" panose="02020603050405020304" pitchFamily="18" charset="0"/>
              </a:rPr>
              <a:t> Es la situación en la que el hilo está listo para funcionar y esperando el ciclo de la CPU [13].</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arenR"/>
            </a:pPr>
            <a:r>
              <a:rPr lang="es-EC" sz="1400" b="1" dirty="0">
                <a:effectLst/>
                <a:latin typeface="Calibri" panose="020F0502020204030204" pitchFamily="34" charset="0"/>
                <a:ea typeface="Calibri" panose="020F0502020204030204" pitchFamily="34" charset="0"/>
                <a:cs typeface="Times New Roman" panose="02020603050405020304" pitchFamily="18" charset="0"/>
              </a:rPr>
              <a:t>Estado no ejecutable</a:t>
            </a:r>
            <a:r>
              <a:rPr lang="es-ES" sz="1400" b="1" dirty="0">
                <a:effectLst/>
                <a:latin typeface="Calibri" panose="020F0502020204030204" pitchFamily="34" charset="0"/>
                <a:ea typeface="Calibri" panose="020F0502020204030204" pitchFamily="34" charset="0"/>
                <a:cs typeface="Times New Roman" panose="02020603050405020304" pitchFamily="18" charset="0"/>
              </a:rPr>
              <a:t>:</a:t>
            </a:r>
            <a:r>
              <a:rPr lang="es-ES" sz="1400" dirty="0">
                <a:effectLst/>
                <a:latin typeface="Calibri" panose="020F0502020204030204" pitchFamily="34" charset="0"/>
                <a:ea typeface="Calibri" panose="020F0502020204030204" pitchFamily="34" charset="0"/>
                <a:cs typeface="Times New Roman" panose="02020603050405020304" pitchFamily="18" charset="0"/>
              </a:rPr>
              <a:t> Un hilo no es ejecutable cuando el método (</a:t>
            </a:r>
            <a:r>
              <a:rPr lang="es-ES" sz="1400" dirty="0" err="1">
                <a:effectLst/>
                <a:latin typeface="Calibri" panose="020F0502020204030204" pitchFamily="34" charset="0"/>
                <a:ea typeface="Calibri" panose="020F0502020204030204" pitchFamily="34" charset="0"/>
                <a:cs typeface="Times New Roman" panose="02020603050405020304" pitchFamily="18" charset="0"/>
              </a:rPr>
              <a:t>Sleep</a:t>
            </a:r>
            <a:r>
              <a:rPr lang="es-ES" sz="1400" dirty="0">
                <a:effectLst/>
                <a:latin typeface="Calibri" panose="020F0502020204030204" pitchFamily="34" charset="0"/>
                <a:ea typeface="Calibri" panose="020F0502020204030204" pitchFamily="34" charset="0"/>
                <a:cs typeface="Times New Roman" panose="02020603050405020304" pitchFamily="18" charset="0"/>
              </a:rPr>
              <a:t>) ha sido llamado, se ha llamado el método de espera bloqueado por operaciones de (E/S) (Entrada/Salida) [13].</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arenR"/>
            </a:pPr>
            <a:r>
              <a:rPr lang="es-ES" sz="1400" b="1" dirty="0">
                <a:effectLst/>
                <a:latin typeface="Calibri" panose="020F0502020204030204" pitchFamily="34" charset="0"/>
                <a:ea typeface="Calibri" panose="020F0502020204030204" pitchFamily="34" charset="0"/>
                <a:cs typeface="Times New Roman" panose="02020603050405020304" pitchFamily="18" charset="0"/>
              </a:rPr>
              <a:t>Estado muerto:</a:t>
            </a:r>
            <a:r>
              <a:rPr lang="es-ES" sz="1400" dirty="0">
                <a:effectLst/>
                <a:latin typeface="Calibri" panose="020F0502020204030204" pitchFamily="34" charset="0"/>
                <a:ea typeface="Calibri" panose="020F0502020204030204" pitchFamily="34" charset="0"/>
                <a:cs typeface="Times New Roman" panose="02020603050405020304" pitchFamily="18" charset="0"/>
              </a:rPr>
              <a:t> Es la situación en la que el hilo ha completado su ejecución o la misma ha sido abortada [13].</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Google Shape;114;p2">
            <a:extLst>
              <a:ext uri="{FF2B5EF4-FFF2-40B4-BE49-F238E27FC236}">
                <a16:creationId xmlns:a16="http://schemas.microsoft.com/office/drawing/2014/main" id="{5062F61E-E05D-387D-AB07-D81A290E6FFF}"/>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rgbClr val="FFFF00"/>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descr="PPT - Tema 12: Programación multihilo PowerPoint Presentation, free ...">
            <a:extLst>
              <a:ext uri="{FF2B5EF4-FFF2-40B4-BE49-F238E27FC236}">
                <a16:creationId xmlns:a16="http://schemas.microsoft.com/office/drawing/2014/main" id="{F730B415-05B7-C4CF-DB71-A82BCD6DD1EB}"/>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673508" y="5154138"/>
            <a:ext cx="2031968" cy="1524156"/>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36679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1.3.12. PROPIEDADES Y MÉTODOS DE LA CLASE THREAD</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6" name="Google Shape;143;p4">
            <a:extLst>
              <a:ext uri="{FF2B5EF4-FFF2-40B4-BE49-F238E27FC236}">
                <a16:creationId xmlns:a16="http://schemas.microsoft.com/office/drawing/2014/main" id="{B2D6B8E5-B0B1-5B25-30F5-7AFACD845795}"/>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26</a:t>
            </a:r>
          </a:p>
        </p:txBody>
      </p:sp>
      <p:sp>
        <p:nvSpPr>
          <p:cNvPr id="5" name="Google Shape;114;p2">
            <a:extLst>
              <a:ext uri="{FF2B5EF4-FFF2-40B4-BE49-F238E27FC236}">
                <a16:creationId xmlns:a16="http://schemas.microsoft.com/office/drawing/2014/main" id="{F7E2B7AA-CBE7-C931-8D17-F75CD616F28F}"/>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rgbClr val="FFFF00"/>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10" name="Imagen 9">
            <a:extLst>
              <a:ext uri="{FF2B5EF4-FFF2-40B4-BE49-F238E27FC236}">
                <a16:creationId xmlns:a16="http://schemas.microsoft.com/office/drawing/2014/main" id="{D12DE666-8069-8E76-2B47-8AB304E35A55}"/>
              </a:ext>
            </a:extLst>
          </p:cNvPr>
          <p:cNvPicPr>
            <a:picLocks noChangeAspect="1"/>
          </p:cNvPicPr>
          <p:nvPr/>
        </p:nvPicPr>
        <p:blipFill>
          <a:blip r:embed="rId3">
            <a:duotone>
              <a:prstClr val="black"/>
              <a:schemeClr val="accent3">
                <a:tint val="45000"/>
                <a:satMod val="400000"/>
              </a:schemeClr>
            </a:duotone>
          </a:blip>
          <a:stretch>
            <a:fillRect/>
          </a:stretch>
        </p:blipFill>
        <p:spPr>
          <a:xfrm>
            <a:off x="487680" y="1995544"/>
            <a:ext cx="3848955" cy="4592069"/>
          </a:xfrm>
          <a:prstGeom prst="rect">
            <a:avLst/>
          </a:prstGeom>
        </p:spPr>
      </p:pic>
      <p:pic>
        <p:nvPicPr>
          <p:cNvPr id="12" name="Imagen 11">
            <a:extLst>
              <a:ext uri="{FF2B5EF4-FFF2-40B4-BE49-F238E27FC236}">
                <a16:creationId xmlns:a16="http://schemas.microsoft.com/office/drawing/2014/main" id="{6AFC30EB-98CC-8598-DB71-553817CB1718}"/>
              </a:ext>
            </a:extLst>
          </p:cNvPr>
          <p:cNvPicPr>
            <a:picLocks noChangeAspect="1"/>
          </p:cNvPicPr>
          <p:nvPr/>
        </p:nvPicPr>
        <p:blipFill>
          <a:blip r:embed="rId4">
            <a:duotone>
              <a:prstClr val="black"/>
              <a:schemeClr val="accent3">
                <a:tint val="45000"/>
                <a:satMod val="400000"/>
              </a:schemeClr>
            </a:duotone>
          </a:blip>
          <a:stretch>
            <a:fillRect/>
          </a:stretch>
        </p:blipFill>
        <p:spPr>
          <a:xfrm>
            <a:off x="4439469" y="1995544"/>
            <a:ext cx="4247287" cy="1013800"/>
          </a:xfrm>
          <a:prstGeom prst="rect">
            <a:avLst/>
          </a:prstGeom>
        </p:spPr>
      </p:pic>
    </p:spTree>
    <p:extLst>
      <p:ext uri="{BB962C8B-B14F-4D97-AF65-F5344CB8AC3E}">
        <p14:creationId xmlns:p14="http://schemas.microsoft.com/office/powerpoint/2010/main" val="2380937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1.3.12. PROPIEDADES Y MÉTODOS DE LA CLASE THREAD</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7" name="Google Shape;143;p4">
            <a:extLst>
              <a:ext uri="{FF2B5EF4-FFF2-40B4-BE49-F238E27FC236}">
                <a16:creationId xmlns:a16="http://schemas.microsoft.com/office/drawing/2014/main" id="{9B357D51-D301-B726-1205-512A9A772B09}"/>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27</a:t>
            </a:r>
          </a:p>
        </p:txBody>
      </p:sp>
      <p:pic>
        <p:nvPicPr>
          <p:cNvPr id="9" name="Imagen 8">
            <a:extLst>
              <a:ext uri="{FF2B5EF4-FFF2-40B4-BE49-F238E27FC236}">
                <a16:creationId xmlns:a16="http://schemas.microsoft.com/office/drawing/2014/main" id="{14E7B8C2-C677-C609-E816-B2D195A4A310}"/>
              </a:ext>
            </a:extLst>
          </p:cNvPr>
          <p:cNvPicPr>
            <a:picLocks noChangeAspect="1"/>
          </p:cNvPicPr>
          <p:nvPr/>
        </p:nvPicPr>
        <p:blipFill>
          <a:blip r:embed="rId3">
            <a:duotone>
              <a:prstClr val="black"/>
              <a:schemeClr val="accent3">
                <a:tint val="45000"/>
                <a:satMod val="400000"/>
              </a:schemeClr>
            </a:duotone>
          </a:blip>
          <a:stretch>
            <a:fillRect/>
          </a:stretch>
        </p:blipFill>
        <p:spPr>
          <a:xfrm>
            <a:off x="487680" y="1897624"/>
            <a:ext cx="2810945" cy="4789795"/>
          </a:xfrm>
          <a:prstGeom prst="rect">
            <a:avLst/>
          </a:prstGeom>
        </p:spPr>
      </p:pic>
      <p:pic>
        <p:nvPicPr>
          <p:cNvPr id="11" name="Imagen 10">
            <a:extLst>
              <a:ext uri="{FF2B5EF4-FFF2-40B4-BE49-F238E27FC236}">
                <a16:creationId xmlns:a16="http://schemas.microsoft.com/office/drawing/2014/main" id="{4F13B76E-DD8A-D2EF-C0E9-C677D5EF8AD4}"/>
              </a:ext>
            </a:extLst>
          </p:cNvPr>
          <p:cNvPicPr>
            <a:picLocks noChangeAspect="1"/>
          </p:cNvPicPr>
          <p:nvPr/>
        </p:nvPicPr>
        <p:blipFill>
          <a:blip r:embed="rId4">
            <a:duotone>
              <a:prstClr val="black"/>
              <a:schemeClr val="accent3">
                <a:tint val="45000"/>
                <a:satMod val="400000"/>
              </a:schemeClr>
            </a:duotone>
          </a:blip>
          <a:stretch>
            <a:fillRect/>
          </a:stretch>
        </p:blipFill>
        <p:spPr>
          <a:xfrm>
            <a:off x="3401467" y="1897624"/>
            <a:ext cx="2823399" cy="4794187"/>
          </a:xfrm>
          <a:prstGeom prst="rect">
            <a:avLst/>
          </a:prstGeom>
        </p:spPr>
      </p:pic>
      <p:pic>
        <p:nvPicPr>
          <p:cNvPr id="13" name="Imagen 12">
            <a:extLst>
              <a:ext uri="{FF2B5EF4-FFF2-40B4-BE49-F238E27FC236}">
                <a16:creationId xmlns:a16="http://schemas.microsoft.com/office/drawing/2014/main" id="{A3F3080A-CA31-90D1-3A17-7D8BF598631D}"/>
              </a:ext>
            </a:extLst>
          </p:cNvPr>
          <p:cNvPicPr>
            <a:picLocks noChangeAspect="1"/>
          </p:cNvPicPr>
          <p:nvPr/>
        </p:nvPicPr>
        <p:blipFill>
          <a:blip r:embed="rId5">
            <a:duotone>
              <a:prstClr val="black"/>
              <a:schemeClr val="accent3">
                <a:tint val="45000"/>
                <a:satMod val="400000"/>
              </a:schemeClr>
            </a:duotone>
          </a:blip>
          <a:stretch>
            <a:fillRect/>
          </a:stretch>
        </p:blipFill>
        <p:spPr>
          <a:xfrm>
            <a:off x="6209193" y="1893232"/>
            <a:ext cx="2805332" cy="4794187"/>
          </a:xfrm>
          <a:prstGeom prst="rect">
            <a:avLst/>
          </a:prstGeom>
        </p:spPr>
      </p:pic>
      <p:sp>
        <p:nvSpPr>
          <p:cNvPr id="14" name="Google Shape;114;p2">
            <a:extLst>
              <a:ext uri="{FF2B5EF4-FFF2-40B4-BE49-F238E27FC236}">
                <a16:creationId xmlns:a16="http://schemas.microsoft.com/office/drawing/2014/main" id="{EC380E40-6F12-8412-70A7-0994BB997C20}"/>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rgbClr val="FFFF00"/>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3350121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1.3.12. PROPIEDADES Y MÉTODOS DE LA CLASE THREAD</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5" name="Google Shape;143;p4">
            <a:extLst>
              <a:ext uri="{FF2B5EF4-FFF2-40B4-BE49-F238E27FC236}">
                <a16:creationId xmlns:a16="http://schemas.microsoft.com/office/drawing/2014/main" id="{CB302C4A-C496-DA3C-6539-59F9FF81E791}"/>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28</a:t>
            </a:r>
          </a:p>
        </p:txBody>
      </p:sp>
      <p:pic>
        <p:nvPicPr>
          <p:cNvPr id="9" name="Imagen 8">
            <a:extLst>
              <a:ext uri="{FF2B5EF4-FFF2-40B4-BE49-F238E27FC236}">
                <a16:creationId xmlns:a16="http://schemas.microsoft.com/office/drawing/2014/main" id="{027EF47B-C065-AF4A-8854-89BE444EF8E4}"/>
              </a:ext>
            </a:extLst>
          </p:cNvPr>
          <p:cNvPicPr>
            <a:picLocks noChangeAspect="1"/>
          </p:cNvPicPr>
          <p:nvPr/>
        </p:nvPicPr>
        <p:blipFill>
          <a:blip r:embed="rId3">
            <a:duotone>
              <a:prstClr val="black"/>
              <a:schemeClr val="accent3">
                <a:tint val="45000"/>
                <a:satMod val="400000"/>
              </a:schemeClr>
            </a:duotone>
          </a:blip>
          <a:stretch>
            <a:fillRect/>
          </a:stretch>
        </p:blipFill>
        <p:spPr>
          <a:xfrm>
            <a:off x="120381" y="1812927"/>
            <a:ext cx="2995720" cy="5045032"/>
          </a:xfrm>
          <a:prstGeom prst="rect">
            <a:avLst/>
          </a:prstGeom>
        </p:spPr>
      </p:pic>
      <p:pic>
        <p:nvPicPr>
          <p:cNvPr id="11" name="Imagen 10">
            <a:extLst>
              <a:ext uri="{FF2B5EF4-FFF2-40B4-BE49-F238E27FC236}">
                <a16:creationId xmlns:a16="http://schemas.microsoft.com/office/drawing/2014/main" id="{08FDFD70-7032-3F97-12B5-F11F99CCBCFB}"/>
              </a:ext>
            </a:extLst>
          </p:cNvPr>
          <p:cNvPicPr>
            <a:picLocks noChangeAspect="1"/>
          </p:cNvPicPr>
          <p:nvPr/>
        </p:nvPicPr>
        <p:blipFill>
          <a:blip r:embed="rId4">
            <a:duotone>
              <a:prstClr val="black"/>
              <a:schemeClr val="accent3">
                <a:tint val="45000"/>
                <a:satMod val="400000"/>
              </a:schemeClr>
            </a:duotone>
          </a:blip>
          <a:stretch>
            <a:fillRect/>
          </a:stretch>
        </p:blipFill>
        <p:spPr>
          <a:xfrm>
            <a:off x="3200226" y="1812968"/>
            <a:ext cx="2954631" cy="5045032"/>
          </a:xfrm>
          <a:prstGeom prst="rect">
            <a:avLst/>
          </a:prstGeom>
        </p:spPr>
      </p:pic>
      <p:pic>
        <p:nvPicPr>
          <p:cNvPr id="13" name="Imagen 12">
            <a:extLst>
              <a:ext uri="{FF2B5EF4-FFF2-40B4-BE49-F238E27FC236}">
                <a16:creationId xmlns:a16="http://schemas.microsoft.com/office/drawing/2014/main" id="{14BC052C-40D4-9E3F-936D-CEB64E8FA832}"/>
              </a:ext>
            </a:extLst>
          </p:cNvPr>
          <p:cNvPicPr>
            <a:picLocks noChangeAspect="1"/>
          </p:cNvPicPr>
          <p:nvPr/>
        </p:nvPicPr>
        <p:blipFill>
          <a:blip r:embed="rId5">
            <a:duotone>
              <a:prstClr val="black"/>
              <a:schemeClr val="accent3">
                <a:tint val="45000"/>
                <a:satMod val="400000"/>
              </a:schemeClr>
            </a:duotone>
          </a:blip>
          <a:stretch>
            <a:fillRect/>
          </a:stretch>
        </p:blipFill>
        <p:spPr>
          <a:xfrm>
            <a:off x="6206139" y="1812927"/>
            <a:ext cx="2910775" cy="4938181"/>
          </a:xfrm>
          <a:prstGeom prst="rect">
            <a:avLst/>
          </a:prstGeom>
        </p:spPr>
      </p:pic>
      <p:sp>
        <p:nvSpPr>
          <p:cNvPr id="14" name="Google Shape;114;p2">
            <a:extLst>
              <a:ext uri="{FF2B5EF4-FFF2-40B4-BE49-F238E27FC236}">
                <a16:creationId xmlns:a16="http://schemas.microsoft.com/office/drawing/2014/main" id="{E68BBD80-3084-C51D-0CA8-51D114B9C776}"/>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rgbClr val="FFFF00"/>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4133670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1.3.13 SINCRONIZACIÓN DE HILOS</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5" name="Google Shape;143;p4">
            <a:extLst>
              <a:ext uri="{FF2B5EF4-FFF2-40B4-BE49-F238E27FC236}">
                <a16:creationId xmlns:a16="http://schemas.microsoft.com/office/drawing/2014/main" id="{DD1B0528-78BC-AEFF-190F-7AC34D6C377C}"/>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29</a:t>
            </a:r>
          </a:p>
        </p:txBody>
      </p:sp>
      <p:sp>
        <p:nvSpPr>
          <p:cNvPr id="8" name="Google Shape;114;p2">
            <a:extLst>
              <a:ext uri="{FF2B5EF4-FFF2-40B4-BE49-F238E27FC236}">
                <a16:creationId xmlns:a16="http://schemas.microsoft.com/office/drawing/2014/main" id="{0A978E71-D320-6572-0928-919B83B92FC8}"/>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rgbClr val="FFFF00"/>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
        <p:nvSpPr>
          <p:cNvPr id="12" name="CuadroTexto 11">
            <a:extLst>
              <a:ext uri="{FF2B5EF4-FFF2-40B4-BE49-F238E27FC236}">
                <a16:creationId xmlns:a16="http://schemas.microsoft.com/office/drawing/2014/main" id="{CA465A5F-EABE-9752-03C6-E58EABA5028F}"/>
              </a:ext>
            </a:extLst>
          </p:cNvPr>
          <p:cNvSpPr txBox="1"/>
          <p:nvPr/>
        </p:nvSpPr>
        <p:spPr>
          <a:xfrm>
            <a:off x="388698" y="2215983"/>
            <a:ext cx="8204696" cy="3939861"/>
          </a:xfrm>
          <a:prstGeom prst="rect">
            <a:avLst/>
          </a:prstGeom>
          <a:noFill/>
        </p:spPr>
        <p:txBody>
          <a:bodyPr wrap="square">
            <a:spAutoFit/>
          </a:bodyPr>
          <a:lstStyle/>
          <a:p>
            <a:pPr algn="just">
              <a:lnSpc>
                <a:spcPct val="115000"/>
              </a:lnSpc>
              <a:spcAft>
                <a:spcPts val="1000"/>
              </a:spcAft>
            </a:pP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Para crear aplicaciones basadas en múltiples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es necesario hacer que estos coordinen sus actividades de acceso a recursos y datos compartidos. A este mecanismo de coordinación de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se le conoce comúnmente como sincronización [15].</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 </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 sincronización consiste en realizar las siguientes tareas:</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Hay que asegurar que los diferentes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en ejecución accedan uno tras otro (en serie) a los datos o los recursos compartidos para evitar la corrupción de estos [15].</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Hay que asegurar que los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se ejecutan en el momento oportuno, y que además eviten la sobrecarga del sistema por permanecer tanto tiempo en espera [15].</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Para esto, Microsoft .NET Framework cuenta la clase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System.Threading.Monitor</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Con esta clase se logra que uno y solo un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acceda a una región de código (está región de código puede comprender el acceso/modificación a un archivo, la conexión a un recurso de red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e.g</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base de datos, servicio Web]). Precisamente el miembro estático de clase usado para la tarea anterior consiste en el método Enter [15].</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9163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a:buSzPts val="2800"/>
            </a:pPr>
            <a:r>
              <a:rPr lang="es-ES"/>
              <a:t>1   MARCO TEÓRICO</a:t>
            </a:r>
            <a:endParaRPr/>
          </a:p>
        </p:txBody>
      </p:sp>
      <p:sp>
        <p:nvSpPr>
          <p:cNvPr id="138" name="Google Shape;138;p4"/>
          <p:cNvSpPr txBox="1">
            <a:spLocks noGrp="1"/>
          </p:cNvSpPr>
          <p:nvPr>
            <p:ph type="body" idx="1"/>
          </p:nvPr>
        </p:nvSpPr>
        <p:spPr>
          <a:xfrm>
            <a:off x="336104" y="1883294"/>
            <a:ext cx="8455200" cy="4143880"/>
          </a:xfrm>
          <a:prstGeom prst="rect">
            <a:avLst/>
          </a:prstGeom>
          <a:noFill/>
          <a:ln>
            <a:noFill/>
          </a:ln>
        </p:spPr>
        <p:txBody>
          <a:bodyPr spcFirstLastPara="1" wrap="square" lIns="91425" tIns="45700" rIns="91425" bIns="45700" anchor="ctr" anchorCtr="0">
            <a:normAutofit lnSpcReduction="10000"/>
          </a:bodyPr>
          <a:lstStyle/>
          <a:p>
            <a:pPr marL="305435" lvl="0" indent="-305435" algn="just" rtl="0">
              <a:spcBef>
                <a:spcPts val="0"/>
              </a:spcBef>
              <a:spcAft>
                <a:spcPts val="0"/>
              </a:spcAft>
              <a:buSzPts val="1656"/>
              <a:buChar char="◼"/>
            </a:pPr>
            <a:r>
              <a:rPr lang="es-ES" b="1" dirty="0">
                <a:solidFill>
                  <a:schemeClr val="dk1"/>
                </a:solidFill>
              </a:rPr>
              <a:t>1.1	INTRODUCCIÓN</a:t>
            </a:r>
          </a:p>
          <a:p>
            <a:pPr marL="0" lvl="0" indent="0" algn="just" rtl="0">
              <a:spcBef>
                <a:spcPts val="0"/>
              </a:spcBef>
              <a:spcAft>
                <a:spcPts val="0"/>
              </a:spcAft>
              <a:buSzPts val="1656"/>
              <a:buNone/>
            </a:pPr>
            <a:endParaRPr lang="es-ES" b="1" dirty="0">
              <a:solidFill>
                <a:schemeClr val="dk1"/>
              </a:solidFill>
            </a:endParaRPr>
          </a:p>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Existen dos tipos de programas: los monotarea y los multitareas. Los programas monotarea solo pueden ejecutar una tarea a la vez y permiten a un usuario realizar una sola tarea a la vez. En el caso de un sistema multiusuario y monotarea, varios usuarios pueden ingresar, pero cada uno está limitado a realizar una tarea a la vez.</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Por otro lado, los programas multitareas permiten que el usuario realice varias tareas simultáneamente. Por ejemplo, el usuario puede editar el código fuente de un programa mientras compila otro programa y al mismo tiempo recibir correos electrónicos en segundo plano. Estos programas suelen contar con interfaces gráficas que facilitan el intercambio rápido entre las tareas, lo que mejora la productividad del usuario.</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rtl="0">
              <a:spcBef>
                <a:spcPts val="0"/>
              </a:spcBef>
              <a:spcAft>
                <a:spcPts val="0"/>
              </a:spcAft>
              <a:buSzPts val="1656"/>
              <a:buNone/>
            </a:pPr>
            <a:endParaRPr lang="es-ES" dirty="0">
              <a:solidFill>
                <a:schemeClr val="dk1"/>
              </a:solidFill>
            </a:endParaRP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143" name="Google Shape;143;p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3</a:t>
            </a:r>
            <a:endParaRPr lang="es-ES" sz="2000">
              <a:solidFill>
                <a:schemeClr val="lt1"/>
              </a:solidFill>
              <a:latin typeface="Gill Sans"/>
              <a:ea typeface="Gill Sans"/>
              <a:cs typeface="Gill Sans"/>
            </a:endParaRPr>
          </a:p>
        </p:txBody>
      </p:sp>
      <p:sp>
        <p:nvSpPr>
          <p:cNvPr id="2" name="Google Shape;114;p2">
            <a:extLst>
              <a:ext uri="{FF2B5EF4-FFF2-40B4-BE49-F238E27FC236}">
                <a16:creationId xmlns:a16="http://schemas.microsoft.com/office/drawing/2014/main" id="{28226E4D-D639-D938-02A3-42CA3F59E8F6}"/>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rgbClr val="FFFF00"/>
                </a:solidFill>
              </a:rPr>
              <a:t>1.1 INTRODUCCIÓN</a:t>
            </a:r>
          </a:p>
          <a:p>
            <a:pPr marL="762635" lvl="1" indent="-333375">
              <a:lnSpc>
                <a:spcPct val="90000"/>
              </a:lnSpc>
              <a:spcBef>
                <a:spcPts val="840"/>
              </a:spcBef>
              <a:buClr>
                <a:srgbClr val="4590B8"/>
              </a:buClr>
              <a:buSzPts val="1104"/>
            </a:pPr>
            <a:r>
              <a:rPr lang="es-ES" sz="650" dirty="0">
                <a:solidFill>
                  <a:schemeClr val="lt1"/>
                </a:solidFill>
              </a:rPr>
              <a:t>1.2 OBJETIVOS</a:t>
            </a:r>
          </a:p>
          <a:p>
            <a:pPr marL="762635" lvl="1" indent="-333375">
              <a:lnSpc>
                <a:spcPct val="90000"/>
              </a:lnSpc>
              <a:spcBef>
                <a:spcPts val="840"/>
              </a:spcBef>
              <a:buClr>
                <a:srgbClr val="4590B8"/>
              </a:buClr>
              <a:buSzPts val="1104"/>
            </a:pPr>
            <a:r>
              <a:rPr lang="es-ES" sz="650" dirty="0">
                <a:solidFill>
                  <a:schemeClr val="lt1"/>
                </a:solidFill>
              </a:rPr>
              <a:t>1.3. HILOS</a:t>
            </a:r>
          </a:p>
          <a:p>
            <a:pPr marL="1219835" lvl="2" indent="-270510">
              <a:lnSpc>
                <a:spcPct val="90000"/>
              </a:lnSpc>
              <a:spcBef>
                <a:spcPts val="840"/>
              </a:spcBef>
              <a:buClr>
                <a:srgbClr val="4590B8"/>
              </a:buClr>
              <a:buSzPts val="1104"/>
            </a:pPr>
            <a:r>
              <a:rPr lang="es-ES" sz="650" dirty="0">
                <a:solidFill>
                  <a:schemeClr val="lt1"/>
                </a:solidFill>
              </a:rPr>
              <a:t>1.3.1 </a:t>
            </a:r>
            <a:r>
              <a:rPr lang="es-MX" sz="650" dirty="0">
                <a:solidFill>
                  <a:schemeClr val="lt1"/>
                </a:solidFill>
              </a:rPr>
              <a:t>CLASE SYSTEM.THREADING</a:t>
            </a:r>
          </a:p>
          <a:p>
            <a:pPr marL="1219835" lvl="2" indent="-270510">
              <a:lnSpc>
                <a:spcPct val="90000"/>
              </a:lnSpc>
              <a:spcBef>
                <a:spcPts val="840"/>
              </a:spcBef>
              <a:buClr>
                <a:srgbClr val="4590B8"/>
              </a:buClr>
              <a:buSzPts val="1104"/>
            </a:pPr>
            <a:r>
              <a:rPr lang="es-MX" sz="650" dirty="0">
                <a:solidFill>
                  <a:schemeClr val="lt1"/>
                </a:solidFill>
              </a:rPr>
              <a:t>1.3.2 THREADSTART</a:t>
            </a:r>
          </a:p>
          <a:p>
            <a:pPr marL="1219835" lvl="2" indent="-270510">
              <a:lnSpc>
                <a:spcPct val="90000"/>
              </a:lnSpc>
              <a:spcBef>
                <a:spcPts val="840"/>
              </a:spcBef>
              <a:buClr>
                <a:srgbClr val="4590B8"/>
              </a:buClr>
              <a:buSzPts val="1104"/>
            </a:pPr>
            <a:r>
              <a:rPr lang="es-MX" sz="650" dirty="0">
                <a:solidFill>
                  <a:schemeClr val="lt1"/>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2294764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1.3.13 SINCRONIZACIÓN DE HILOS</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7" name="Google Shape;143;p4">
            <a:extLst>
              <a:ext uri="{FF2B5EF4-FFF2-40B4-BE49-F238E27FC236}">
                <a16:creationId xmlns:a16="http://schemas.microsoft.com/office/drawing/2014/main" id="{79148DD1-BCFB-42BA-8611-B7A428784D9A}"/>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30</a:t>
            </a:r>
          </a:p>
        </p:txBody>
      </p:sp>
      <p:sp>
        <p:nvSpPr>
          <p:cNvPr id="12" name="CuadroTexto 11">
            <a:extLst>
              <a:ext uri="{FF2B5EF4-FFF2-40B4-BE49-F238E27FC236}">
                <a16:creationId xmlns:a16="http://schemas.microsoft.com/office/drawing/2014/main" id="{8FF3D374-8A69-A18E-FEC8-490B04D121C1}"/>
              </a:ext>
            </a:extLst>
          </p:cNvPr>
          <p:cNvSpPr txBox="1"/>
          <p:nvPr/>
        </p:nvSpPr>
        <p:spPr>
          <a:xfrm>
            <a:off x="395748" y="2151310"/>
            <a:ext cx="8354961" cy="1812099"/>
          </a:xfrm>
          <a:prstGeom prst="rect">
            <a:avLst/>
          </a:prstGeom>
          <a:noFill/>
        </p:spPr>
        <p:txBody>
          <a:bodyPr wrap="square">
            <a:spAutoFit/>
          </a:bodyPr>
          <a:lstStyle/>
          <a:p>
            <a:pPr algn="just">
              <a:lnSpc>
                <a:spcPct val="115000"/>
              </a:lnSpc>
              <a:spcAft>
                <a:spcPts val="1000"/>
              </a:spcAft>
            </a:pP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la región de código que mencionamos anteriormente, también se le conoce como región crítica. Esta región crítica debe ser bloqueada por una instancia de un tipo por referencia, inclusive el identificador de la instancia actual </a:t>
            </a:r>
            <a:r>
              <a:rPr lang="es-ES" sz="14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(Se recomiendan usar cualquier otra instancia como bloqueador en lugar de </a:t>
            </a:r>
            <a:r>
              <a:rPr lang="es-ES" sz="14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Una vez que un </a:t>
            </a:r>
            <a:r>
              <a:rPr lang="es-ES" sz="14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thread</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alcanza esta área de código crítica, otro </a:t>
            </a:r>
            <a:r>
              <a:rPr lang="es-ES" sz="14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thread</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que intente hacer lo mismo pasará al estado </a:t>
            </a:r>
            <a:r>
              <a:rPr lang="es-ES" sz="14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WaitSleepJoin</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(cfr. </a:t>
            </a:r>
            <a:r>
              <a:rPr lang="es-ES" sz="1400" u="none" strike="noStrik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Obtener el Estado de un Thread</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y será agregado a la cola de espera hasta que la región se libere por el objeto bloqueador con la invocación del método </a:t>
            </a:r>
            <a:r>
              <a:rPr lang="es-ES" sz="14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Monitor.Exit</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Es recomendable encerrar la sección de código crítica en un bloque try y la invocación de </a:t>
            </a:r>
            <a:r>
              <a:rPr lang="es-ES" sz="14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Exit</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sobre el bloque </a:t>
            </a:r>
            <a:r>
              <a:rPr lang="es-ES" sz="14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finally</a:t>
            </a:r>
            <a:r>
              <a:rPr lang="es-E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[15].</a:t>
            </a:r>
            <a:endParaRPr lang="es-MX"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Imagen 12" descr="Interfaz de usuario gráfica, Texto, Aplicación, Correo electrónico&#10;&#10;Descripción generada automáticamente">
            <a:extLst>
              <a:ext uri="{FF2B5EF4-FFF2-40B4-BE49-F238E27FC236}">
                <a16:creationId xmlns:a16="http://schemas.microsoft.com/office/drawing/2014/main" id="{9A6CFE7F-44CC-C622-EFC2-1A9FEA72E042}"/>
              </a:ext>
            </a:extLst>
          </p:cNvPr>
          <p:cNvPicPr>
            <a:picLocks noChangeAspect="1"/>
          </p:cNvPicPr>
          <p:nvPr/>
        </p:nvPicPr>
        <p:blipFill>
          <a:blip r:embed="rId4"/>
          <a:stretch>
            <a:fillRect/>
          </a:stretch>
        </p:blipFill>
        <p:spPr>
          <a:xfrm>
            <a:off x="3074634" y="4103310"/>
            <a:ext cx="3093720" cy="23545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Google Shape;114;p2">
            <a:extLst>
              <a:ext uri="{FF2B5EF4-FFF2-40B4-BE49-F238E27FC236}">
                <a16:creationId xmlns:a16="http://schemas.microsoft.com/office/drawing/2014/main" id="{27679A78-6E5A-96C8-23E5-5645E45C5DA9}"/>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rgbClr val="FFFF00"/>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2754746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1.3.13 SINCRONIZACIÓN DE HILOS</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7" name="Google Shape;143;p4">
            <a:extLst>
              <a:ext uri="{FF2B5EF4-FFF2-40B4-BE49-F238E27FC236}">
                <a16:creationId xmlns:a16="http://schemas.microsoft.com/office/drawing/2014/main" id="{112296BC-BE09-B848-CE5E-4765F923A464}"/>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31</a:t>
            </a:r>
          </a:p>
        </p:txBody>
      </p:sp>
      <p:sp>
        <p:nvSpPr>
          <p:cNvPr id="11" name="CuadroTexto 10">
            <a:extLst>
              <a:ext uri="{FF2B5EF4-FFF2-40B4-BE49-F238E27FC236}">
                <a16:creationId xmlns:a16="http://schemas.microsoft.com/office/drawing/2014/main" id="{7C024026-2012-BC53-AE63-FDA553830BBA}"/>
              </a:ext>
            </a:extLst>
          </p:cNvPr>
          <p:cNvSpPr txBox="1"/>
          <p:nvPr/>
        </p:nvSpPr>
        <p:spPr>
          <a:xfrm>
            <a:off x="543811" y="2003700"/>
            <a:ext cx="7734950" cy="2940100"/>
          </a:xfrm>
          <a:prstGeom prst="rect">
            <a:avLst/>
          </a:prstGeom>
          <a:noFill/>
        </p:spPr>
        <p:txBody>
          <a:bodyPr wrap="square">
            <a:spAutoFit/>
          </a:bodyPr>
          <a:lstStyle/>
          <a:p>
            <a:pPr algn="just">
              <a:lnSpc>
                <a:spcPct val="115000"/>
              </a:lnSpc>
              <a:spcAft>
                <a:spcPts val="1000"/>
              </a:spcAft>
            </a:pP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Por otra parte, para situaciones de sincronización más complejas; como por ejemplo para la activación de determinados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de la cola de espera y el control sobre cantidades ingentes de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que podrían sobrecargar la unidad central de procesamiento (CPU);  la clase Monitor cuenta con los siguientes métodos:</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s-ES" sz="14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Wait</a:t>
            </a:r>
            <a:r>
              <a:rPr lang="es-ES"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Se encarga de liberar el bloqueo y el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en la cola de espera [15].</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s-ES"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Pulse :</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Notifica a uno de los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en la cola de espera que el estado del objeto bloqueante (i.e.,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locker</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ha cambiado su estado. El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pasa a la cola de preparados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ready</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queue</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[15].</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s-ES" sz="14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PulseAll</a:t>
            </a:r>
            <a:r>
              <a:rPr lang="es-ES"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Notifica a todos los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en la cola de espera que el estado del objeto bloqueante ha cambiado su estado. Todos los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pasan a la cola de preparados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ready</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S"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queue</a:t>
            </a:r>
            <a:r>
              <a:rPr lang="es-E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[15].</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Google Shape;114;p2">
            <a:extLst>
              <a:ext uri="{FF2B5EF4-FFF2-40B4-BE49-F238E27FC236}">
                <a16:creationId xmlns:a16="http://schemas.microsoft.com/office/drawing/2014/main" id="{C3658B8A-2C00-1CAB-448B-78121A5D8A93}"/>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rgbClr val="FFFF00"/>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1328876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1.3.14 EXCEPCIONES EN HILOS</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8" name="Google Shape;143;p4">
            <a:extLst>
              <a:ext uri="{FF2B5EF4-FFF2-40B4-BE49-F238E27FC236}">
                <a16:creationId xmlns:a16="http://schemas.microsoft.com/office/drawing/2014/main" id="{F1789517-0294-E775-D6F8-22D7DAEAD884}"/>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32</a:t>
            </a:r>
          </a:p>
        </p:txBody>
      </p:sp>
      <p:sp>
        <p:nvSpPr>
          <p:cNvPr id="12" name="CuadroTexto 11">
            <a:extLst>
              <a:ext uri="{FF2B5EF4-FFF2-40B4-BE49-F238E27FC236}">
                <a16:creationId xmlns:a16="http://schemas.microsoft.com/office/drawing/2014/main" id="{2D5C6CD2-8136-7CA7-BC33-DF5F0F33FDAC}"/>
              </a:ext>
            </a:extLst>
          </p:cNvPr>
          <p:cNvSpPr txBox="1"/>
          <p:nvPr/>
        </p:nvSpPr>
        <p:spPr>
          <a:xfrm>
            <a:off x="487679" y="2078041"/>
            <a:ext cx="7761585" cy="1564339"/>
          </a:xfrm>
          <a:prstGeom prst="rect">
            <a:avLst/>
          </a:prstGeom>
          <a:noFill/>
        </p:spPr>
        <p:txBody>
          <a:bodyPr wrap="square">
            <a:spAutoFit/>
          </a:bodyPr>
          <a:lstStyle/>
          <a:p>
            <a:pPr algn="just">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En Dotnet existen seis principales excepciones utilizadas para hilos y su correcto funcionamiento, el uso de excepciones brinda un mejor alcance a la experiencia del usuario por lo que en algunos casos su uso es obligatorio, pero en otros no lo amerita sin embargo es una buena práctica de programación utilizar excepciones para poder dar una mejor experiencia al usuario. El uso de una excepción es realizado a partir de (try-catch) visto anteriormente en la Figura 16 y Figura 17). Entre las excepciones de la clase Thread en Dotnet se tiene: </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Imagen 13">
            <a:extLst>
              <a:ext uri="{FF2B5EF4-FFF2-40B4-BE49-F238E27FC236}">
                <a16:creationId xmlns:a16="http://schemas.microsoft.com/office/drawing/2014/main" id="{CDD8E55C-AA45-2A9C-CEFE-60EA8F2183CB}"/>
              </a:ext>
            </a:extLst>
          </p:cNvPr>
          <p:cNvPicPr>
            <a:picLocks noChangeAspect="1"/>
          </p:cNvPicPr>
          <p:nvPr/>
        </p:nvPicPr>
        <p:blipFill>
          <a:blip r:embed="rId3">
            <a:duotone>
              <a:prstClr val="black"/>
              <a:schemeClr val="accent3">
                <a:tint val="45000"/>
                <a:satMod val="400000"/>
              </a:schemeClr>
            </a:duotone>
          </a:blip>
          <a:stretch>
            <a:fillRect/>
          </a:stretch>
        </p:blipFill>
        <p:spPr>
          <a:xfrm>
            <a:off x="487679" y="3978630"/>
            <a:ext cx="3993985" cy="2032028"/>
          </a:xfrm>
          <a:prstGeom prst="rect">
            <a:avLst/>
          </a:prstGeom>
        </p:spPr>
      </p:pic>
      <p:pic>
        <p:nvPicPr>
          <p:cNvPr id="16" name="Imagen 15">
            <a:extLst>
              <a:ext uri="{FF2B5EF4-FFF2-40B4-BE49-F238E27FC236}">
                <a16:creationId xmlns:a16="http://schemas.microsoft.com/office/drawing/2014/main" id="{BE9B8E78-AAF3-5AE0-B1FE-4C2C8627E31C}"/>
              </a:ext>
            </a:extLst>
          </p:cNvPr>
          <p:cNvPicPr>
            <a:picLocks noChangeAspect="1"/>
          </p:cNvPicPr>
          <p:nvPr/>
        </p:nvPicPr>
        <p:blipFill>
          <a:blip r:embed="rId4">
            <a:duotone>
              <a:prstClr val="black"/>
              <a:schemeClr val="accent3">
                <a:tint val="45000"/>
                <a:satMod val="400000"/>
              </a:schemeClr>
            </a:duotone>
          </a:blip>
          <a:stretch>
            <a:fillRect/>
          </a:stretch>
        </p:blipFill>
        <p:spPr>
          <a:xfrm>
            <a:off x="4983564" y="3939182"/>
            <a:ext cx="3055885" cy="2110923"/>
          </a:xfrm>
          <a:prstGeom prst="rect">
            <a:avLst/>
          </a:prstGeom>
        </p:spPr>
      </p:pic>
      <p:sp>
        <p:nvSpPr>
          <p:cNvPr id="17" name="Google Shape;114;p2">
            <a:extLst>
              <a:ext uri="{FF2B5EF4-FFF2-40B4-BE49-F238E27FC236}">
                <a16:creationId xmlns:a16="http://schemas.microsoft.com/office/drawing/2014/main" id="{FA52FE59-D17B-2C2E-F93D-5450D1E1713B}"/>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rgbClr val="FFFF00"/>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3721306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1.3.15. INTERRUPCIONES Y BLOQUEOS</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9" name="Google Shape;143;p4">
            <a:extLst>
              <a:ext uri="{FF2B5EF4-FFF2-40B4-BE49-F238E27FC236}">
                <a16:creationId xmlns:a16="http://schemas.microsoft.com/office/drawing/2014/main" id="{F200AC2E-6435-30F6-34A4-42FE8603A1C6}"/>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33</a:t>
            </a:r>
          </a:p>
        </p:txBody>
      </p:sp>
      <p:sp>
        <p:nvSpPr>
          <p:cNvPr id="12" name="CuadroTexto 11">
            <a:extLst>
              <a:ext uri="{FF2B5EF4-FFF2-40B4-BE49-F238E27FC236}">
                <a16:creationId xmlns:a16="http://schemas.microsoft.com/office/drawing/2014/main" id="{487CE51A-385D-D1DA-610E-6DF513213728}"/>
              </a:ext>
            </a:extLst>
          </p:cNvPr>
          <p:cNvSpPr txBox="1"/>
          <p:nvPr/>
        </p:nvSpPr>
        <p:spPr>
          <a:xfrm>
            <a:off x="415413" y="2090172"/>
            <a:ext cx="6100916" cy="2677656"/>
          </a:xfrm>
          <a:prstGeom prst="rect">
            <a:avLst/>
          </a:prstGeom>
          <a:noFill/>
        </p:spPr>
        <p:txBody>
          <a:bodyPr wrap="square">
            <a:spAutoFit/>
          </a:bodyPr>
          <a:lstStyle/>
          <a:p>
            <a:pPr algn="just"/>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 llamar al método </a:t>
            </a:r>
            <a:r>
              <a:rPr lang="es-ES" sz="1400" u="none" strike="noStrike" dirty="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Thread.Sleep</a:t>
            </a:r>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el subproceso actual se bloquea inmediatamente durante el número de milisegundos o el intervalo de tiempo que pase al método, y el resto de su intervalo de tiempo se dedica a otro subproceso. Una vez que transcurre ese intervalo, el subproceso en suspensión vuelve a ejecutarse [22]. Un subproceso no puede llamar a </a:t>
            </a:r>
            <a:r>
              <a:rPr lang="es-ES" sz="1400" u="none" strike="noStrike" dirty="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Thread.Sleep</a:t>
            </a:r>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en otro subproceso. </a:t>
            </a:r>
            <a:r>
              <a:rPr lang="es-ES" sz="1400" u="none" strike="noStrike" dirty="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Thread.Sleep</a:t>
            </a:r>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es un método estático que siempre hace que el subproceso actual entre en modo de suspensión [22]. </a:t>
            </a:r>
            <a:endParaRPr lang="es-MX" sz="1600" dirty="0">
              <a:solidFill>
                <a:schemeClr val="tx1"/>
              </a:solidFill>
              <a:effectLst/>
              <a:latin typeface="Times New Roman" panose="02020603050405020304" pitchFamily="18" charset="0"/>
              <a:ea typeface="Times New Roman" panose="02020603050405020304" pitchFamily="18" charset="0"/>
            </a:endParaRPr>
          </a:p>
          <a:p>
            <a:pPr algn="just"/>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 llamar a </a:t>
            </a:r>
            <a:r>
              <a:rPr lang="es-ES" sz="1400" u="none" strike="noStrike" dirty="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Thread.Sleep</a:t>
            </a:r>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con un valor de </a:t>
            </a:r>
            <a:r>
              <a:rPr lang="es-ES" sz="1400" u="none" strike="noStrike" dirty="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Timeout.Infinite</a:t>
            </a:r>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un subproceso entra en modo de suspensión hasta que lo interrumpe otro subproceso que llama al método </a:t>
            </a:r>
            <a:r>
              <a:rPr lang="es-ES" sz="1400" u="none" strike="noStrike" dirty="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Thread.Interrupt</a:t>
            </a:r>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en el subproceso suspendido, o hasta que una llamada a su método </a:t>
            </a:r>
            <a:r>
              <a:rPr lang="es-ES" sz="1400" u="none" strike="noStrike" dirty="0" err="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Thread.Abort</a:t>
            </a:r>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lo termina. En el ejemplo siguiente se muestran ambos métodos para interrumpir un subproceso en suspensión [22].</a:t>
            </a:r>
            <a:endParaRPr lang="es-MX" sz="1600" dirty="0">
              <a:solidFill>
                <a:schemeClr val="tx1"/>
              </a:solidFill>
              <a:effectLst/>
              <a:latin typeface="Times New Roman" panose="02020603050405020304" pitchFamily="18" charset="0"/>
              <a:ea typeface="Times New Roman" panose="02020603050405020304" pitchFamily="18" charset="0"/>
            </a:endParaRPr>
          </a:p>
        </p:txBody>
      </p:sp>
      <p:pic>
        <p:nvPicPr>
          <p:cNvPr id="13" name="Imagen 12" descr="Texto&#10;&#10;Descripción generada automáticamente">
            <a:extLst>
              <a:ext uri="{FF2B5EF4-FFF2-40B4-BE49-F238E27FC236}">
                <a16:creationId xmlns:a16="http://schemas.microsoft.com/office/drawing/2014/main" id="{138787A8-4699-04A3-606F-62F177E45779}"/>
              </a:ext>
            </a:extLst>
          </p:cNvPr>
          <p:cNvPicPr>
            <a:picLocks noChangeAspect="1"/>
          </p:cNvPicPr>
          <p:nvPr/>
        </p:nvPicPr>
        <p:blipFill>
          <a:blip r:embed="rId7"/>
          <a:stretch>
            <a:fillRect/>
          </a:stretch>
        </p:blipFill>
        <p:spPr>
          <a:xfrm>
            <a:off x="5793678" y="4768790"/>
            <a:ext cx="2551430" cy="168910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14" name="Google Shape;114;p2">
            <a:extLst>
              <a:ext uri="{FF2B5EF4-FFF2-40B4-BE49-F238E27FC236}">
                <a16:creationId xmlns:a16="http://schemas.microsoft.com/office/drawing/2014/main" id="{B6E93B46-95FE-B345-6E0A-E673CE4441DF}"/>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rgbClr val="FFFF00"/>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694788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1.3.16. CONSTRUCTORES</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8" name="Google Shape;143;p4">
            <a:extLst>
              <a:ext uri="{FF2B5EF4-FFF2-40B4-BE49-F238E27FC236}">
                <a16:creationId xmlns:a16="http://schemas.microsoft.com/office/drawing/2014/main" id="{DFAC5BD8-2C26-049F-B782-81694A574C90}"/>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34</a:t>
            </a:r>
          </a:p>
        </p:txBody>
      </p:sp>
      <p:sp>
        <p:nvSpPr>
          <p:cNvPr id="2" name="Google Shape;114;p2">
            <a:extLst>
              <a:ext uri="{FF2B5EF4-FFF2-40B4-BE49-F238E27FC236}">
                <a16:creationId xmlns:a16="http://schemas.microsoft.com/office/drawing/2014/main" id="{7E3540D4-A760-B104-BB74-E942DD23BA9A}"/>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rgbClr val="FFFF00"/>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13" name="Imagen 12">
            <a:extLst>
              <a:ext uri="{FF2B5EF4-FFF2-40B4-BE49-F238E27FC236}">
                <a16:creationId xmlns:a16="http://schemas.microsoft.com/office/drawing/2014/main" id="{82492036-8067-14C6-0DAE-5A41DA57041A}"/>
              </a:ext>
            </a:extLst>
          </p:cNvPr>
          <p:cNvPicPr>
            <a:picLocks noChangeAspect="1"/>
          </p:cNvPicPr>
          <p:nvPr/>
        </p:nvPicPr>
        <p:blipFill>
          <a:blip r:embed="rId3"/>
          <a:stretch>
            <a:fillRect/>
          </a:stretch>
        </p:blipFill>
        <p:spPr>
          <a:xfrm>
            <a:off x="1343087" y="2467958"/>
            <a:ext cx="6070436" cy="2674087"/>
          </a:xfrm>
          <a:prstGeom prst="rect">
            <a:avLst/>
          </a:prstGeom>
        </p:spPr>
      </p:pic>
    </p:spTree>
    <p:extLst>
      <p:ext uri="{BB962C8B-B14F-4D97-AF65-F5344CB8AC3E}">
        <p14:creationId xmlns:p14="http://schemas.microsoft.com/office/powerpoint/2010/main" val="3815002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1.4 FRAMEWORK</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7" name="Google Shape;143;p4">
            <a:extLst>
              <a:ext uri="{FF2B5EF4-FFF2-40B4-BE49-F238E27FC236}">
                <a16:creationId xmlns:a16="http://schemas.microsoft.com/office/drawing/2014/main" id="{3E134D44-3C9B-8B45-503D-889584753F29}"/>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35</a:t>
            </a:r>
          </a:p>
        </p:txBody>
      </p:sp>
      <p:sp>
        <p:nvSpPr>
          <p:cNvPr id="10" name="CuadroTexto 9">
            <a:extLst>
              <a:ext uri="{FF2B5EF4-FFF2-40B4-BE49-F238E27FC236}">
                <a16:creationId xmlns:a16="http://schemas.microsoft.com/office/drawing/2014/main" id="{77821747-617F-39F3-1AE5-A3579AFE071E}"/>
              </a:ext>
            </a:extLst>
          </p:cNvPr>
          <p:cNvSpPr txBox="1"/>
          <p:nvPr/>
        </p:nvSpPr>
        <p:spPr>
          <a:xfrm>
            <a:off x="487680" y="3338088"/>
            <a:ext cx="8302359" cy="984885"/>
          </a:xfrm>
          <a:prstGeom prst="rect">
            <a:avLst/>
          </a:prstGeom>
          <a:noFill/>
        </p:spPr>
        <p:txBody>
          <a:bodyPr wrap="square">
            <a:spAutoFit/>
          </a:bodyPr>
          <a:lstStyle/>
          <a:p>
            <a:pPr algn="just"/>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El Framework es una especie de plantilla, un esquema conceptual, que simplifica la elaboración de una tarea, ya que solo es necesario complementarlo de acuerdo con lo que se quiere realizar. A pesar de que su uso más común es en la informática, este concepto es también utilizado en el </a:t>
            </a:r>
            <a:r>
              <a:rPr lang="es-ES" sz="1400" u="none" strike="noStrike"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Marketing</a:t>
            </a:r>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En ambas áreas facilita mucho el trabajo, ya sea del desarrollo de un software o de una estrategia de </a:t>
            </a:r>
            <a:r>
              <a:rPr lang="es-ES" sz="1400" u="none" strike="noStrike"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mercadotecnia</a:t>
            </a:r>
            <a:r>
              <a:rPr lang="es-ES"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lang="es-EC" sz="1600" dirty="0">
                <a:solidFill>
                  <a:schemeClr val="tx1"/>
                </a:solidFill>
                <a:effectLst/>
                <a:latin typeface="Times New Roman" panose="02020603050405020304" pitchFamily="18" charset="0"/>
                <a:ea typeface="Times New Roman" panose="02020603050405020304" pitchFamily="18" charset="0"/>
              </a:rPr>
              <a:t>24</a:t>
            </a:r>
            <a:r>
              <a:rPr lang="es-EC" sz="14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s-MX" sz="1600" dirty="0">
              <a:solidFill>
                <a:schemeClr val="tx1"/>
              </a:solidFill>
              <a:effectLst/>
              <a:latin typeface="Times New Roman" panose="02020603050405020304" pitchFamily="18" charset="0"/>
              <a:ea typeface="Times New Roman" panose="02020603050405020304" pitchFamily="18" charset="0"/>
            </a:endParaRPr>
          </a:p>
        </p:txBody>
      </p:sp>
      <p:sp>
        <p:nvSpPr>
          <p:cNvPr id="11" name="Google Shape;114;p2">
            <a:extLst>
              <a:ext uri="{FF2B5EF4-FFF2-40B4-BE49-F238E27FC236}">
                <a16:creationId xmlns:a16="http://schemas.microsoft.com/office/drawing/2014/main" id="{B34CE2F9-1FFE-A683-B981-4F51758019C6}"/>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rgbClr val="FFFF00"/>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432332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1.5. SISTEMAS MONOTAREA Y MULTITAREA</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8" name="Google Shape;143;p4">
            <a:extLst>
              <a:ext uri="{FF2B5EF4-FFF2-40B4-BE49-F238E27FC236}">
                <a16:creationId xmlns:a16="http://schemas.microsoft.com/office/drawing/2014/main" id="{DEE3690F-98C2-97E1-C51F-3AC8FB6B008C}"/>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36</a:t>
            </a:r>
          </a:p>
        </p:txBody>
      </p:sp>
      <p:sp>
        <p:nvSpPr>
          <p:cNvPr id="13" name="CuadroTexto 12">
            <a:extLst>
              <a:ext uri="{FF2B5EF4-FFF2-40B4-BE49-F238E27FC236}">
                <a16:creationId xmlns:a16="http://schemas.microsoft.com/office/drawing/2014/main" id="{0C1E71C8-4F4F-D345-C30E-22120E22A9B0}"/>
              </a:ext>
            </a:extLst>
          </p:cNvPr>
          <p:cNvSpPr txBox="1"/>
          <p:nvPr/>
        </p:nvSpPr>
        <p:spPr>
          <a:xfrm>
            <a:off x="543811" y="1967933"/>
            <a:ext cx="2632008" cy="4785221"/>
          </a:xfrm>
          <a:prstGeom prst="rect">
            <a:avLst/>
          </a:prstGeom>
          <a:noFill/>
        </p:spPr>
        <p:txBody>
          <a:bodyPr wrap="square">
            <a:spAutoFit/>
          </a:bodyPr>
          <a:lstStyle/>
          <a:p>
            <a:pPr>
              <a:lnSpc>
                <a:spcPct val="115000"/>
              </a:lnSpc>
              <a:spcBef>
                <a:spcPts val="200"/>
              </a:spcBef>
            </a:pPr>
            <a:r>
              <a:rPr lang="es-ES" sz="1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rPr>
              <a:t>Multitareas</a:t>
            </a:r>
            <a:endParaRPr lang="es-MX" sz="1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En esencia la multitarea nos permite ejecutar varios procesos a la vez; es decir, de forma concurrente y por tanto eso nos permite hacer programas que se ejecuten en menor tiempo y sean más eficientes. Evidentemente no podemos ejecutar infinitos procesos de forma concurrente ya que el hardware tiene sus limitaciones, pero raro es a día de hoy los ordenadores que no tengan más de un núcleo por tanto en un procesador con dos núcleos se podrían ejecutar dos procesos a la vez y así nuestro programa utilizaría al máximo los recursos hardware [25].</a:t>
            </a:r>
            <a:r>
              <a:rPr lang="es-ES" sz="1400" b="1" i="1" dirty="0">
                <a:effectLst/>
                <a:latin typeface="Calibri" panose="020F0502020204030204" pitchFamily="34" charset="0"/>
                <a:ea typeface="Calibri" panose="020F0502020204030204" pitchFamily="34" charset="0"/>
                <a:cs typeface="Times New Roman" panose="02020603050405020304" pitchFamily="18" charset="0"/>
              </a:rPr>
              <a:t> </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CuadroTexto 14">
            <a:extLst>
              <a:ext uri="{FF2B5EF4-FFF2-40B4-BE49-F238E27FC236}">
                <a16:creationId xmlns:a16="http://schemas.microsoft.com/office/drawing/2014/main" id="{42524C77-6AC1-6765-EF4D-1B803D86C691}"/>
              </a:ext>
            </a:extLst>
          </p:cNvPr>
          <p:cNvSpPr txBox="1"/>
          <p:nvPr/>
        </p:nvSpPr>
        <p:spPr>
          <a:xfrm>
            <a:off x="3962400" y="2091813"/>
            <a:ext cx="5052125" cy="1316579"/>
          </a:xfrm>
          <a:prstGeom prst="rect">
            <a:avLst/>
          </a:prstGeom>
          <a:noFill/>
        </p:spPr>
        <p:txBody>
          <a:bodyPr wrap="square">
            <a:spAutoFit/>
          </a:bodyPr>
          <a:lstStyle/>
          <a:p>
            <a:pPr>
              <a:lnSpc>
                <a:spcPct val="115000"/>
              </a:lnSpc>
              <a:spcBef>
                <a:spcPts val="200"/>
              </a:spcBef>
            </a:pPr>
            <a:r>
              <a:rPr lang="es-EC" sz="1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rPr>
              <a:t>Monotarea</a:t>
            </a:r>
            <a:endParaRPr lang="es-MX" sz="1400" b="1" i="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Los sistemas operativos monotarea son más primitivos y es todo lo contrario al visto anteriormente, es decir, solo pueden manejar un proceso en cada momento o que solo puede ejecutar las tareas de una en una. Sistemas Operativos monotarea:  MS-DOS [25].</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8" descr="Imagen que contiene Escala de tiempo&#10;&#10;Descripción generada automáticamente">
            <a:extLst>
              <a:ext uri="{FF2B5EF4-FFF2-40B4-BE49-F238E27FC236}">
                <a16:creationId xmlns:a16="http://schemas.microsoft.com/office/drawing/2014/main" id="{E8D9F576-F5B8-E95C-6E93-672144D098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787773"/>
            <a:ext cx="4648200" cy="1145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Google Shape;114;p2">
            <a:extLst>
              <a:ext uri="{FF2B5EF4-FFF2-40B4-BE49-F238E27FC236}">
                <a16:creationId xmlns:a16="http://schemas.microsoft.com/office/drawing/2014/main" id="{EFFAB67D-6A65-7A36-3230-9F90F8D70158}"/>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rgbClr val="FFFF00"/>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1673686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1.6. PATRONES DE DISEÑO</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7" name="Google Shape;143;p4">
            <a:extLst>
              <a:ext uri="{FF2B5EF4-FFF2-40B4-BE49-F238E27FC236}">
                <a16:creationId xmlns:a16="http://schemas.microsoft.com/office/drawing/2014/main" id="{F863C111-6FAA-8000-8FAC-16C020DB84F9}"/>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37</a:t>
            </a:r>
          </a:p>
        </p:txBody>
      </p:sp>
      <p:sp>
        <p:nvSpPr>
          <p:cNvPr id="2" name="Google Shape;114;p2">
            <a:extLst>
              <a:ext uri="{FF2B5EF4-FFF2-40B4-BE49-F238E27FC236}">
                <a16:creationId xmlns:a16="http://schemas.microsoft.com/office/drawing/2014/main" id="{7B25A5BF-6959-EB3F-8315-6E2A85739CC8}"/>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rgbClr val="FFFF00"/>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
        <p:nvSpPr>
          <p:cNvPr id="11" name="CuadroTexto 10">
            <a:extLst>
              <a:ext uri="{FF2B5EF4-FFF2-40B4-BE49-F238E27FC236}">
                <a16:creationId xmlns:a16="http://schemas.microsoft.com/office/drawing/2014/main" id="{EA022A19-F4AA-BCA8-D7B5-0EAD9474B709}"/>
              </a:ext>
            </a:extLst>
          </p:cNvPr>
          <p:cNvSpPr txBox="1"/>
          <p:nvPr/>
        </p:nvSpPr>
        <p:spPr>
          <a:xfrm>
            <a:off x="710381" y="2330185"/>
            <a:ext cx="6100916" cy="2811860"/>
          </a:xfrm>
          <a:prstGeom prst="rect">
            <a:avLst/>
          </a:prstGeom>
          <a:noFill/>
        </p:spPr>
        <p:txBody>
          <a:bodyPr wrap="square">
            <a:spAutoFit/>
          </a:bodyPr>
          <a:lstStyle/>
          <a:p>
            <a:pPr algn="just">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Los patrones de diseño o </a:t>
            </a:r>
            <a:r>
              <a:rPr lang="es-ES" sz="1400" dirty="0" err="1">
                <a:effectLst/>
                <a:latin typeface="Calibri" panose="020F0502020204030204" pitchFamily="34" charset="0"/>
                <a:ea typeface="Calibri" panose="020F0502020204030204" pitchFamily="34" charset="0"/>
                <a:cs typeface="Times New Roman" panose="02020603050405020304" pitchFamily="18" charset="0"/>
              </a:rPr>
              <a:t>design</a:t>
            </a:r>
            <a:r>
              <a:rPr lang="es-ES" sz="1400" dirty="0">
                <a:effectLst/>
                <a:latin typeface="Calibri" panose="020F0502020204030204" pitchFamily="34" charset="0"/>
                <a:ea typeface="Calibri" panose="020F0502020204030204" pitchFamily="34" charset="0"/>
                <a:cs typeface="Times New Roman" panose="02020603050405020304" pitchFamily="18" charset="0"/>
              </a:rPr>
              <a:t> </a:t>
            </a:r>
            <a:r>
              <a:rPr lang="es-ES" sz="1400" dirty="0" err="1">
                <a:effectLst/>
                <a:latin typeface="Calibri" panose="020F0502020204030204" pitchFamily="34" charset="0"/>
                <a:ea typeface="Calibri" panose="020F0502020204030204" pitchFamily="34" charset="0"/>
                <a:cs typeface="Times New Roman" panose="02020603050405020304" pitchFamily="18" charset="0"/>
              </a:rPr>
              <a:t>patterns</a:t>
            </a:r>
            <a:r>
              <a:rPr lang="es-ES" sz="1400" dirty="0">
                <a:effectLst/>
                <a:latin typeface="Calibri" panose="020F0502020204030204" pitchFamily="34" charset="0"/>
                <a:ea typeface="Calibri" panose="020F0502020204030204" pitchFamily="34" charset="0"/>
                <a:cs typeface="Times New Roman" panose="02020603050405020304" pitchFamily="18" charset="0"/>
              </a:rPr>
              <a:t>, son una solución general, reutilizable y aplicable a diferentes problemas de diseño de software. Se trata de plantillas que identifican problemas en el sistema y proporcionan soluciones apropiadas a problemas generales a los que se han enfrentado los desarrolladores durante un largo periodo de tiempo, a través de prueba y error [26].</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Los patrones de diseño más utilizados se clasifican en tres categorías principales que son:</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Times New Roman" panose="02020603050405020304" pitchFamily="18" charset="0"/>
              </a:rPr>
              <a:t>Patrones creacionales</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Times New Roman" panose="02020603050405020304" pitchFamily="18" charset="0"/>
              </a:rPr>
              <a:t>Patrones estructurales</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Times New Roman" panose="02020603050405020304" pitchFamily="18" charset="0"/>
              </a:rPr>
              <a:t>Patrones de comportamiento</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1986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1.6.1 MODELO VISTA CONTROLADOR</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7" name="Google Shape;143;p4">
            <a:extLst>
              <a:ext uri="{FF2B5EF4-FFF2-40B4-BE49-F238E27FC236}">
                <a16:creationId xmlns:a16="http://schemas.microsoft.com/office/drawing/2014/main" id="{7F032AAE-F076-E6DB-5956-B6F2313E4941}"/>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38</a:t>
            </a:r>
          </a:p>
        </p:txBody>
      </p:sp>
      <p:sp>
        <p:nvSpPr>
          <p:cNvPr id="9" name="Google Shape;114;p2">
            <a:extLst>
              <a:ext uri="{FF2B5EF4-FFF2-40B4-BE49-F238E27FC236}">
                <a16:creationId xmlns:a16="http://schemas.microsoft.com/office/drawing/2014/main" id="{9006EDAC-4BEB-E090-AD19-C9744182E3A7}"/>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rgbClr val="FFFF00"/>
                </a:solidFill>
              </a:rPr>
              <a:t>1.6 PATRONES DE DISEÑO</a:t>
            </a:r>
          </a:p>
          <a:p>
            <a:pPr marL="1219835" lvl="2" indent="-333375">
              <a:lnSpc>
                <a:spcPct val="90000"/>
              </a:lnSpc>
              <a:spcBef>
                <a:spcPts val="840"/>
              </a:spcBef>
              <a:buClr>
                <a:srgbClr val="4590B8"/>
              </a:buClr>
              <a:buSzPts val="1104"/>
            </a:pPr>
            <a:r>
              <a:rPr lang="es-ES" sz="650" dirty="0">
                <a:solidFill>
                  <a:srgbClr val="FFFF00"/>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
        <p:nvSpPr>
          <p:cNvPr id="11" name="CuadroTexto 10">
            <a:extLst>
              <a:ext uri="{FF2B5EF4-FFF2-40B4-BE49-F238E27FC236}">
                <a16:creationId xmlns:a16="http://schemas.microsoft.com/office/drawing/2014/main" id="{1E54DFEF-C90B-C177-B68B-B7901CD8872A}"/>
              </a:ext>
            </a:extLst>
          </p:cNvPr>
          <p:cNvSpPr txBox="1"/>
          <p:nvPr/>
        </p:nvSpPr>
        <p:spPr>
          <a:xfrm>
            <a:off x="524146" y="2057987"/>
            <a:ext cx="6100916" cy="3307380"/>
          </a:xfrm>
          <a:prstGeom prst="rect">
            <a:avLst/>
          </a:prstGeom>
          <a:noFill/>
        </p:spPr>
        <p:txBody>
          <a:bodyPr wrap="square">
            <a:spAutoFit/>
          </a:bodyPr>
          <a:lstStyle/>
          <a:p>
            <a:pPr algn="just">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MVC (Modelo-Vista-Controlador) es un patrón en el diseño de software comúnmente utilizado para implementar interfaces de usuario, datos y lógica de control. Enfatiza una separación entre la lógica de negocios y su visualización. Esta "separación de preocupaciones" proporciona una mejor división del trabajo y una mejora de mantenimiento. Algunos otros patrones de diseño se basan en MVC, como MVVM (Modelo-Vista-modelo de vista), MVP (Modelo-Vista-Presentador) y MVW (Modelo-Vista-</a:t>
            </a:r>
            <a:r>
              <a:rPr lang="es-ES" sz="1400" dirty="0" err="1">
                <a:effectLst/>
                <a:latin typeface="Calibri" panose="020F0502020204030204" pitchFamily="34" charset="0"/>
                <a:ea typeface="Calibri" panose="020F0502020204030204" pitchFamily="34" charset="0"/>
                <a:cs typeface="Times New Roman" panose="02020603050405020304" pitchFamily="18" charset="0"/>
              </a:rPr>
              <a:t>Whatever</a:t>
            </a:r>
            <a:r>
              <a:rPr lang="es-ES" sz="1400" dirty="0">
                <a:effectLst/>
                <a:latin typeface="Calibri" panose="020F0502020204030204" pitchFamily="34" charset="0"/>
                <a:ea typeface="Calibri" panose="020F0502020204030204" pitchFamily="34" charset="0"/>
                <a:cs typeface="Times New Roman" panose="02020603050405020304" pitchFamily="18" charset="0"/>
              </a:rPr>
              <a:t>) [27].</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ES" sz="1400" dirty="0">
                <a:effectLst/>
                <a:latin typeface="Calibri" panose="020F0502020204030204" pitchFamily="34" charset="0"/>
                <a:ea typeface="Calibri" panose="020F0502020204030204" pitchFamily="34" charset="0"/>
                <a:cs typeface="Times New Roman" panose="02020603050405020304" pitchFamily="18" charset="0"/>
              </a:rPr>
              <a:t>Las tres partes del patrón de diseño de software MVC se pueden describir de la siguiente manera:</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s-ES" sz="1400" dirty="0">
                <a:effectLst/>
                <a:latin typeface="Calibri" panose="020F0502020204030204" pitchFamily="34" charset="0"/>
                <a:ea typeface="Calibri" panose="020F0502020204030204" pitchFamily="34" charset="0"/>
                <a:cs typeface="Times New Roman" panose="02020603050405020304" pitchFamily="18" charset="0"/>
              </a:rPr>
              <a:t>Modelo: Maneja datos y lógica de negocios.</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s-ES" sz="1400" dirty="0">
                <a:effectLst/>
                <a:latin typeface="Calibri" panose="020F0502020204030204" pitchFamily="34" charset="0"/>
                <a:ea typeface="Calibri" panose="020F0502020204030204" pitchFamily="34" charset="0"/>
                <a:cs typeface="Times New Roman" panose="02020603050405020304" pitchFamily="18" charset="0"/>
              </a:rPr>
              <a:t>Vista: Se encarga del diseño y presentación.</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s-ES" sz="1400" dirty="0">
                <a:effectLst/>
                <a:latin typeface="Calibri" panose="020F0502020204030204" pitchFamily="34" charset="0"/>
                <a:ea typeface="Calibri" panose="020F0502020204030204" pitchFamily="34" charset="0"/>
                <a:cs typeface="Times New Roman" panose="02020603050405020304" pitchFamily="18" charset="0"/>
              </a:rPr>
              <a:t>Controlador: Enruta comandos a los modelos y vistas.</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083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1.7. NOMENCLATURA DE PROGRAMACIÓN</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00"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5" name="Google Shape;143;p4">
            <a:extLst>
              <a:ext uri="{FF2B5EF4-FFF2-40B4-BE49-F238E27FC236}">
                <a16:creationId xmlns:a16="http://schemas.microsoft.com/office/drawing/2014/main" id="{157E55F1-D244-015E-5F8B-96DC2D996AA2}"/>
              </a:ext>
            </a:extLst>
          </p:cNvPr>
          <p:cNvSpPr txBox="1"/>
          <p:nvPr/>
        </p:nvSpPr>
        <p:spPr>
          <a:xfrm>
            <a:off x="11690675" y="6457890"/>
            <a:ext cx="5014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39</a:t>
            </a:r>
          </a:p>
        </p:txBody>
      </p:sp>
      <p:sp>
        <p:nvSpPr>
          <p:cNvPr id="8" name="CuadroTexto 7">
            <a:extLst>
              <a:ext uri="{FF2B5EF4-FFF2-40B4-BE49-F238E27FC236}">
                <a16:creationId xmlns:a16="http://schemas.microsoft.com/office/drawing/2014/main" id="{BAEBDD5C-CE19-053F-8089-60ADA44F0094}"/>
              </a:ext>
            </a:extLst>
          </p:cNvPr>
          <p:cNvSpPr txBox="1"/>
          <p:nvPr/>
        </p:nvSpPr>
        <p:spPr>
          <a:xfrm>
            <a:off x="487679" y="2092761"/>
            <a:ext cx="7840243" cy="1837747"/>
          </a:xfrm>
          <a:prstGeom prst="rect">
            <a:avLst/>
          </a:prstGeom>
          <a:noFill/>
        </p:spPr>
        <p:txBody>
          <a:bodyPr wrap="square">
            <a:spAutoFit/>
          </a:bodyPr>
          <a:lstStyle/>
          <a:p>
            <a:pPr algn="just">
              <a:lnSpc>
                <a:spcPct val="115000"/>
              </a:lnSpc>
              <a:spcAft>
                <a:spcPts val="120"/>
              </a:spcAft>
            </a:pPr>
            <a:r>
              <a:rPr lang="es-EC"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Si hablamos sobre nomenclatura de programación tenemos las dos más importantes que son </a:t>
            </a:r>
            <a:r>
              <a:rPr lang="es-EC"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LowerCammellCase</a:t>
            </a:r>
            <a:r>
              <a:rPr lang="es-EC"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y el </a:t>
            </a:r>
            <a:r>
              <a:rPr lang="es-EC" sz="14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UpperCammellCase</a:t>
            </a:r>
            <a:r>
              <a:rPr lang="es-EC"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que son dos estándares que se manejan para alrededor del mundo de la programación, pero primero tenemos que definir cada uno de estos y cuál será el que se usará en el presente proyecto [28].</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20"/>
              </a:spcAft>
            </a:pPr>
            <a:r>
              <a:rPr lang="es-EC" sz="14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lowerCammellCase</a:t>
            </a:r>
            <a:r>
              <a:rPr lang="es-EC"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C"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Cuando la primera letra de es una minúscula y las siguientes de cada palabra en mayúscula.</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20"/>
              </a:spcAft>
            </a:pPr>
            <a:r>
              <a:rPr lang="es-EC" sz="14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UpperCammellCase</a:t>
            </a:r>
            <a:r>
              <a:rPr lang="es-EC" sz="1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s-EC"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Cuando la primera letra de cada una de las palabras es mayúscula.</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descr="Patrón de fondo, Rectángulo&#10;&#10;Descripción generada automáticamente">
            <a:extLst>
              <a:ext uri="{FF2B5EF4-FFF2-40B4-BE49-F238E27FC236}">
                <a16:creationId xmlns:a16="http://schemas.microsoft.com/office/drawing/2014/main" id="{561D7A9E-6AD4-48D2-F4AC-8D6FDA519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758" y="4705893"/>
            <a:ext cx="3487933" cy="1380275"/>
          </a:xfrm>
          <a:prstGeom prst="rect">
            <a:avLst/>
          </a:prstGeom>
          <a:ln w="88900" cap="sq" cmpd="thickThin">
            <a:solidFill>
              <a:srgbClr val="000000"/>
            </a:solidFill>
            <a:prstDash val="solid"/>
            <a:miter lim="800000"/>
          </a:ln>
          <a:effectLst>
            <a:innerShdw blurRad="76200">
              <a:srgbClr val="000000"/>
            </a:innerShdw>
          </a:effectLst>
        </p:spPr>
      </p:pic>
      <p:sp>
        <p:nvSpPr>
          <p:cNvPr id="11" name="Google Shape;114;p2">
            <a:extLst>
              <a:ext uri="{FF2B5EF4-FFF2-40B4-BE49-F238E27FC236}">
                <a16:creationId xmlns:a16="http://schemas.microsoft.com/office/drawing/2014/main" id="{49F1E1C9-82E5-094D-1BEA-564B7AFBE0D7}"/>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rgbClr val="FFFF00"/>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292566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a:buSzPts val="2800"/>
            </a:pPr>
            <a:r>
              <a:rPr lang="es-ES"/>
              <a:t>1.2 OBJETIVOS</a:t>
            </a:r>
            <a:endParaRPr lang="es-MX"/>
          </a:p>
        </p:txBody>
      </p:sp>
      <p:grpSp>
        <p:nvGrpSpPr>
          <p:cNvPr id="120" name="Google Shape;120;p3"/>
          <p:cNvGrpSpPr/>
          <p:nvPr/>
        </p:nvGrpSpPr>
        <p:grpSpPr>
          <a:xfrm>
            <a:off x="581192" y="1951059"/>
            <a:ext cx="8269845" cy="2248408"/>
            <a:chOff x="0" y="597723"/>
            <a:chExt cx="8269845" cy="2482854"/>
          </a:xfrm>
        </p:grpSpPr>
        <p:sp>
          <p:nvSpPr>
            <p:cNvPr id="121" name="Google Shape;121;p3"/>
            <p:cNvSpPr/>
            <p:nvPr/>
          </p:nvSpPr>
          <p:spPr>
            <a:xfrm>
              <a:off x="0" y="597723"/>
              <a:ext cx="8269845" cy="1362946"/>
            </a:xfrm>
            <a:prstGeom prst="roundRect">
              <a:avLst>
                <a:gd name="adj" fmla="val 10000"/>
              </a:avLst>
            </a:prstGeom>
            <a:solidFill>
              <a:srgbClr val="CBC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274531" y="597724"/>
              <a:ext cx="6995313" cy="11034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txBox="1"/>
            <p:nvPr/>
          </p:nvSpPr>
          <p:spPr>
            <a:xfrm>
              <a:off x="997633" y="597724"/>
              <a:ext cx="7272211" cy="1362945"/>
            </a:xfrm>
            <a:prstGeom prst="rect">
              <a:avLst/>
            </a:prstGeom>
            <a:noFill/>
            <a:ln>
              <a:noFill/>
            </a:ln>
          </p:spPr>
          <p:txBody>
            <a:bodyPr spcFirstLastPara="1" wrap="square" lIns="116775" tIns="116775" rIns="116775" bIns="116775" anchor="ctr" anchorCtr="0">
              <a:noAutofit/>
            </a:bodyPr>
            <a:lstStyle/>
            <a:p>
              <a:pPr lvl="0">
                <a:lnSpc>
                  <a:spcPct val="115000"/>
                </a:lnSpc>
                <a:spcAft>
                  <a:spcPts val="10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El objetivo es comprender y analizar el funcionamiento de monotarea y multitarea en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DotNet</a:t>
              </a: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.Net</a:t>
              </a:r>
              <a:r>
                <a:rPr lang="es-ES" sz="1800" dirty="0">
                  <a:effectLst/>
                  <a:latin typeface="Calibri" panose="020F0502020204030204" pitchFamily="34" charset="0"/>
                  <a:ea typeface="Calibri" panose="020F0502020204030204" pitchFamily="34" charset="0"/>
                  <a:cs typeface="Times New Roman" panose="02020603050405020304" pitchFamily="18" charset="0"/>
                </a:rPr>
                <a:t>) utilizando el patrón de diseño MVC, con el fin de aprender su implementación a partir del IDE de desarrollo Visual Studio 2022.</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6" name="Google Shape;126;p3"/>
            <p:cNvSpPr/>
            <p:nvPr/>
          </p:nvSpPr>
          <p:spPr>
            <a:xfrm>
              <a:off x="1274531" y="1977087"/>
              <a:ext cx="6995313" cy="11034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129" name="Google Shape;129;p3"/>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lang="es-ES" sz="2000">
              <a:solidFill>
                <a:schemeClr val="lt1"/>
              </a:solidFill>
              <a:latin typeface="Gill Sans"/>
              <a:ea typeface="Gill Sans"/>
              <a:cs typeface="Gill Sans"/>
            </a:endParaRPr>
          </a:p>
        </p:txBody>
      </p:sp>
      <p:pic>
        <p:nvPicPr>
          <p:cNvPr id="131" name="Google Shape;131;p3"/>
          <p:cNvPicPr preferRelativeResize="0"/>
          <p:nvPr/>
        </p:nvPicPr>
        <p:blipFill>
          <a:blip r:embed="rId3">
            <a:alphaModFix/>
          </a:blip>
          <a:stretch>
            <a:fillRect/>
          </a:stretch>
        </p:blipFill>
        <p:spPr>
          <a:xfrm>
            <a:off x="969974" y="2225947"/>
            <a:ext cx="498200" cy="498200"/>
          </a:xfrm>
          <a:prstGeom prst="rect">
            <a:avLst/>
          </a:prstGeom>
          <a:noFill/>
          <a:ln>
            <a:noFill/>
          </a:ln>
        </p:spPr>
      </p:pic>
      <p:sp>
        <p:nvSpPr>
          <p:cNvPr id="132" name="Google Shape;132;p3"/>
          <p:cNvSpPr/>
          <p:nvPr/>
        </p:nvSpPr>
        <p:spPr>
          <a:xfrm>
            <a:off x="931975" y="2959250"/>
            <a:ext cx="597300" cy="569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7;p3">
            <a:extLst>
              <a:ext uri="{FF2B5EF4-FFF2-40B4-BE49-F238E27FC236}">
                <a16:creationId xmlns:a16="http://schemas.microsoft.com/office/drawing/2014/main" id="{0748CC84-705C-AEDA-2546-AD150BF828C0}"/>
              </a:ext>
            </a:extLst>
          </p:cNvPr>
          <p:cNvSpPr txBox="1"/>
          <p:nvPr/>
        </p:nvSpPr>
        <p:spPr>
          <a:xfrm>
            <a:off x="509141" y="3194353"/>
            <a:ext cx="8341895" cy="2961491"/>
          </a:xfrm>
          <a:prstGeom prst="rect">
            <a:avLst/>
          </a:prstGeom>
          <a:noFill/>
          <a:ln>
            <a:noFill/>
          </a:ln>
        </p:spPr>
        <p:txBody>
          <a:bodyPr spcFirstLastPara="1" wrap="square" lIns="116775" tIns="116775" rIns="116775" bIns="1167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600" b="1" dirty="0">
                <a:sym typeface="Gill Sans"/>
              </a:rPr>
              <a:t>Objetivos Específicos:</a:t>
            </a:r>
          </a:p>
          <a:p>
            <a:endParaRPr lang="es-ES" sz="1600" dirty="0">
              <a:sym typeface="Gill Sans"/>
            </a:endParaRPr>
          </a:p>
          <a:p>
            <a:pPr marL="342900" lvl="0" indent="-342900">
              <a:lnSpc>
                <a:spcPct val="115000"/>
              </a:lnSpc>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Times New Roman" panose="02020603050405020304" pitchFamily="18" charset="0"/>
              </a:rPr>
              <a:t>Conocer y codificar ejercicios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Thread</a:t>
            </a:r>
            <a:r>
              <a:rPr lang="es-MX" sz="1800" dirty="0">
                <a:effectLst/>
                <a:latin typeface="Calibri" panose="020F0502020204030204" pitchFamily="34" charset="0"/>
                <a:ea typeface="Calibri" panose="020F0502020204030204" pitchFamily="34" charset="0"/>
                <a:cs typeface="Times New Roman" panose="02020603050405020304" pitchFamily="18" charset="0"/>
              </a:rPr>
              <a:t> en el entorno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.Net</a:t>
            </a:r>
            <a:r>
              <a:rPr lang="es-MX" sz="1800" dirty="0">
                <a:effectLst/>
                <a:latin typeface="Calibri" panose="020F0502020204030204" pitchFamily="34" charset="0"/>
                <a:ea typeface="Calibri" panose="020F0502020204030204" pitchFamily="34" charset="0"/>
                <a:cs typeface="Times New Roman" panose="02020603050405020304" pitchFamily="18" charset="0"/>
              </a:rPr>
              <a:t> para comprender las sincronizaciones de hilos utilizando el patrón de diseño MVC.</a:t>
            </a:r>
          </a:p>
          <a:p>
            <a:pPr marL="342900" lvl="0" indent="-342900">
              <a:lnSpc>
                <a:spcPct val="115000"/>
              </a:lnSpc>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Times New Roman" panose="02020603050405020304" pitchFamily="18" charset="0"/>
              </a:rPr>
              <a:t>Aprender los diferentes estados de los hilos en el entorno de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DotNet</a:t>
            </a:r>
            <a:r>
              <a:rPr lang="es-MX" sz="1800" dirty="0">
                <a:effectLst/>
                <a:latin typeface="Calibri" panose="020F0502020204030204" pitchFamily="34" charset="0"/>
                <a:ea typeface="Calibri" panose="020F0502020204030204" pitchFamily="34" charset="0"/>
                <a:cs typeface="Times New Roman" panose="02020603050405020304" pitchFamily="18" charset="0"/>
              </a:rPr>
              <a:t> mediante la aplicación del patrón de diseño MVC.</a:t>
            </a:r>
          </a:p>
          <a:p>
            <a:pPr marL="342900" lvl="0" indent="-342900">
              <a:lnSpc>
                <a:spcPct val="115000"/>
              </a:lnSpc>
              <a:spcAft>
                <a:spcPts val="10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Times New Roman" panose="02020603050405020304" pitchFamily="18" charset="0"/>
              </a:rPr>
              <a:t>Comprender la importancia de las condicionales al trabajar con hilos, según las necesidades específicas.</a:t>
            </a:r>
          </a:p>
        </p:txBody>
      </p:sp>
      <p:sp>
        <p:nvSpPr>
          <p:cNvPr id="2" name="Google Shape;114;p2">
            <a:extLst>
              <a:ext uri="{FF2B5EF4-FFF2-40B4-BE49-F238E27FC236}">
                <a16:creationId xmlns:a16="http://schemas.microsoft.com/office/drawing/2014/main" id="{928751AF-0993-BF25-81F5-4FEB8397911F}"/>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rgbClr val="FFFF00"/>
                </a:solidFill>
              </a:rPr>
              <a:t>1.2 OBJETIVOS</a:t>
            </a:r>
          </a:p>
          <a:p>
            <a:pPr marL="762635" lvl="1" indent="-333375">
              <a:lnSpc>
                <a:spcPct val="90000"/>
              </a:lnSpc>
              <a:spcBef>
                <a:spcPts val="840"/>
              </a:spcBef>
              <a:buClr>
                <a:srgbClr val="4590B8"/>
              </a:buClr>
              <a:buSzPts val="1104"/>
            </a:pPr>
            <a:r>
              <a:rPr lang="es-ES" sz="650" dirty="0">
                <a:solidFill>
                  <a:schemeClr val="lt1"/>
                </a:solidFill>
              </a:rPr>
              <a:t>1.3. HILOS</a:t>
            </a:r>
          </a:p>
          <a:p>
            <a:pPr marL="1219835" lvl="2" indent="-270510">
              <a:lnSpc>
                <a:spcPct val="90000"/>
              </a:lnSpc>
              <a:spcBef>
                <a:spcPts val="840"/>
              </a:spcBef>
              <a:buClr>
                <a:srgbClr val="4590B8"/>
              </a:buClr>
              <a:buSzPts val="1104"/>
            </a:pPr>
            <a:r>
              <a:rPr lang="es-ES" sz="650" dirty="0">
                <a:solidFill>
                  <a:schemeClr val="lt1"/>
                </a:solidFill>
              </a:rPr>
              <a:t>1.3.1 </a:t>
            </a:r>
            <a:r>
              <a:rPr lang="es-MX" sz="650" dirty="0">
                <a:solidFill>
                  <a:schemeClr val="lt1"/>
                </a:solidFill>
              </a:rPr>
              <a:t>CLASE SYSTEM.THREADING</a:t>
            </a:r>
          </a:p>
          <a:p>
            <a:pPr marL="1219835" lvl="2" indent="-270510">
              <a:lnSpc>
                <a:spcPct val="90000"/>
              </a:lnSpc>
              <a:spcBef>
                <a:spcPts val="840"/>
              </a:spcBef>
              <a:buClr>
                <a:srgbClr val="4590B8"/>
              </a:buClr>
              <a:buSzPts val="1104"/>
            </a:pPr>
            <a:r>
              <a:rPr lang="es-MX" sz="650" dirty="0">
                <a:solidFill>
                  <a:schemeClr val="lt1"/>
                </a:solidFill>
              </a:rPr>
              <a:t>1.3.2 THREADSTART</a:t>
            </a:r>
          </a:p>
          <a:p>
            <a:pPr marL="1219835" lvl="2" indent="-270510">
              <a:lnSpc>
                <a:spcPct val="90000"/>
              </a:lnSpc>
              <a:spcBef>
                <a:spcPts val="840"/>
              </a:spcBef>
              <a:buClr>
                <a:srgbClr val="4590B8"/>
              </a:buClr>
              <a:buSzPts val="1104"/>
            </a:pPr>
            <a:r>
              <a:rPr lang="es-MX" sz="650" dirty="0">
                <a:solidFill>
                  <a:schemeClr val="lt1"/>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89" name="Google Shape;289;p7"/>
          <p:cNvSpPr/>
          <p:nvPr/>
        </p:nvSpPr>
        <p:spPr>
          <a:xfrm>
            <a:off x="581190" y="457201"/>
            <a:ext cx="7363959" cy="9143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8239774" y="453643"/>
            <a:ext cx="329184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581189" y="681070"/>
            <a:ext cx="7363960" cy="56933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92" name="Google Shape;292;p7"/>
          <p:cNvSpPr txBox="1">
            <a:spLocks noGrp="1"/>
          </p:cNvSpPr>
          <p:nvPr>
            <p:ph type="title"/>
          </p:nvPr>
        </p:nvSpPr>
        <p:spPr>
          <a:xfrm>
            <a:off x="996381" y="1152939"/>
            <a:ext cx="6583680" cy="4539113"/>
          </a:xfrm>
          <a:prstGeom prst="rect">
            <a:avLst/>
          </a:prstGeom>
          <a:noFill/>
          <a:ln>
            <a:noFill/>
          </a:ln>
        </p:spPr>
        <p:txBody>
          <a:bodyPr spcFirstLastPara="1" wrap="square" lIns="91425" tIns="45700" rIns="91425" bIns="45700" anchor="ctr" anchorCtr="0">
            <a:normAutofit/>
          </a:bodyPr>
          <a:lstStyle/>
          <a:p>
            <a:pPr>
              <a:buClr>
                <a:srgbClr val="FFFFFF"/>
              </a:buClr>
              <a:buSzPts val="5400"/>
            </a:pPr>
            <a:r>
              <a:rPr lang="es-ES" sz="5400">
                <a:solidFill>
                  <a:srgbClr val="FFFFFF"/>
                </a:solidFill>
              </a:rPr>
              <a:t>2 DESARROLLO</a:t>
            </a:r>
            <a:endParaRPr lang="en-US" sz="5400">
              <a:solidFill>
                <a:srgbClr val="FFFFFF"/>
              </a:solidFill>
            </a:endParaRPr>
          </a:p>
        </p:txBody>
      </p:sp>
      <p:sp>
        <p:nvSpPr>
          <p:cNvPr id="293" name="Google Shape;293;p7"/>
          <p:cNvSpPr txBox="1">
            <a:spLocks noGrp="1"/>
          </p:cNvSpPr>
          <p:nvPr>
            <p:ph type="body" idx="1"/>
          </p:nvPr>
        </p:nvSpPr>
        <p:spPr>
          <a:xfrm>
            <a:off x="8210681" y="1152939"/>
            <a:ext cx="3400126" cy="4539113"/>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s-ES"/>
              <a:t>Para la presente práctica se  continuará con el desarrollo de </a:t>
            </a:r>
            <a:endParaRPr/>
          </a:p>
          <a:p>
            <a:pPr marL="306000" lvl="0" indent="0" algn="l" rtl="0">
              <a:spcBef>
                <a:spcPts val="0"/>
              </a:spcBef>
              <a:spcAft>
                <a:spcPts val="0"/>
              </a:spcAft>
              <a:buNone/>
            </a:pPr>
            <a:r>
              <a:rPr lang="es-ES"/>
              <a:t>la aplicación con hilos en .NET a partir del IDE Visual Studio 2022, se detallaran los siguientes pasos a seguir a continuación:</a:t>
            </a:r>
            <a:endParaRPr/>
          </a:p>
          <a:p>
            <a:pPr marL="306000" lvl="0" indent="-200844" algn="l" rtl="0">
              <a:spcBef>
                <a:spcPts val="960"/>
              </a:spcBef>
              <a:spcAft>
                <a:spcPts val="0"/>
              </a:spcAft>
              <a:buSzPts val="1656"/>
              <a:buNone/>
            </a:pPr>
            <a:endParaRPr/>
          </a:p>
        </p:txBody>
      </p:sp>
      <p:sp>
        <p:nvSpPr>
          <p:cNvPr id="294" name="Google Shape;294;p7"/>
          <p:cNvSpPr txBox="1"/>
          <p:nvPr/>
        </p:nvSpPr>
        <p:spPr>
          <a:xfrm>
            <a:off x="11707900" y="6457900"/>
            <a:ext cx="4839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dk1"/>
                </a:solidFill>
                <a:latin typeface="Gill Sans"/>
              </a:rPr>
              <a:t>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84bad15dac_1_41"/>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dirty="0"/>
              <a:t>2.1	 CREACIÓN DEL PROYECTO</a:t>
            </a:r>
            <a:endParaRPr dirty="0"/>
          </a:p>
        </p:txBody>
      </p:sp>
      <p:sp>
        <p:nvSpPr>
          <p:cNvPr id="312" name="Google Shape;312;g184bad15dac_1_4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315" name="Google Shape;315;g184bad15dac_1_41"/>
          <p:cNvSpPr/>
          <p:nvPr/>
        </p:nvSpPr>
        <p:spPr>
          <a:xfrm>
            <a:off x="442375" y="1715850"/>
            <a:ext cx="3296400" cy="514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r>
              <a:rPr lang="es-ES" sz="1800" dirty="0">
                <a:solidFill>
                  <a:schemeClr val="lt1"/>
                </a:solidFill>
                <a:latin typeface="Gill Sans"/>
                <a:ea typeface="Gill Sans"/>
                <a:cs typeface="Gill Sans"/>
                <a:sym typeface="Gill Sans"/>
              </a:rPr>
              <a:t>Se abre el IDE Visual Studio 2022</a:t>
            </a:r>
          </a:p>
          <a:p>
            <a:r>
              <a:rPr lang="es-ES" sz="1800" dirty="0">
                <a:solidFill>
                  <a:schemeClr val="bg1"/>
                </a:solidFill>
                <a:effectLst/>
                <a:latin typeface="Gill Sans" panose="020B0604020202020204" charset="0"/>
                <a:ea typeface="Calibri" panose="020F0502020204030204" pitchFamily="34" charset="0"/>
                <a:cs typeface="Arial" panose="020B0604020202020204" pitchFamily="34" charset="0"/>
              </a:rPr>
              <a:t>Una vez abierto el IDE de desarrollo Visual Studio 2022 se hace clic en la opción de “</a:t>
            </a:r>
            <a:r>
              <a:rPr lang="es-ES" sz="1800" dirty="0" err="1">
                <a:solidFill>
                  <a:schemeClr val="bg1"/>
                </a:solidFill>
                <a:effectLst/>
                <a:latin typeface="Gill Sans" panose="020B0604020202020204" charset="0"/>
                <a:ea typeface="Calibri" panose="020F0502020204030204" pitchFamily="34" charset="0"/>
                <a:cs typeface="Arial" panose="020B0604020202020204" pitchFamily="34" charset="0"/>
              </a:rPr>
              <a:t>Create</a:t>
            </a:r>
            <a:r>
              <a:rPr lang="es-ES" sz="1800" dirty="0">
                <a:solidFill>
                  <a:schemeClr val="bg1"/>
                </a:solidFill>
                <a:effectLst/>
                <a:latin typeface="Gill Sans" panose="020B0604020202020204" charset="0"/>
                <a:ea typeface="Calibri" panose="020F0502020204030204" pitchFamily="34" charset="0"/>
                <a:cs typeface="Arial" panose="020B0604020202020204" pitchFamily="34" charset="0"/>
              </a:rPr>
              <a:t> a new Project”(Crear un nuevo Proyecto)</a:t>
            </a: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7" name="Google Shape;329;g184bad15dac_1_29">
            <a:extLst>
              <a:ext uri="{FF2B5EF4-FFF2-40B4-BE49-F238E27FC236}">
                <a16:creationId xmlns:a16="http://schemas.microsoft.com/office/drawing/2014/main" id="{B085F402-47AC-5A12-BB00-6399CA670568}"/>
              </a:ext>
            </a:extLst>
          </p:cNvPr>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41</a:t>
            </a:r>
          </a:p>
        </p:txBody>
      </p:sp>
      <p:sp>
        <p:nvSpPr>
          <p:cNvPr id="9" name="Google Shape;114;p2">
            <a:extLst>
              <a:ext uri="{FF2B5EF4-FFF2-40B4-BE49-F238E27FC236}">
                <a16:creationId xmlns:a16="http://schemas.microsoft.com/office/drawing/2014/main" id="{C44502A9-5020-09B0-7899-9FFF6C009D17}"/>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a:t>
            </a:r>
            <a:r>
              <a:rPr lang="es-ES" sz="650" dirty="0">
                <a:solidFill>
                  <a:srgbClr val="FFFF00"/>
                </a:solidFill>
              </a:rPr>
              <a:t>CREACIÓN DEL PROYECTO</a:t>
            </a:r>
            <a:endParaRPr lang="en-US" sz="650" dirty="0">
              <a:solidFill>
                <a:srgbClr val="FFFF00"/>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4" name="Imagen 3">
            <a:extLst>
              <a:ext uri="{FF2B5EF4-FFF2-40B4-BE49-F238E27FC236}">
                <a16:creationId xmlns:a16="http://schemas.microsoft.com/office/drawing/2014/main" id="{04D642F1-38B2-093E-B762-AF9653DFF5BE}"/>
              </a:ext>
            </a:extLst>
          </p:cNvPr>
          <p:cNvPicPr>
            <a:picLocks noChangeAspect="1"/>
          </p:cNvPicPr>
          <p:nvPr/>
        </p:nvPicPr>
        <p:blipFill>
          <a:blip r:embed="rId3"/>
          <a:stretch>
            <a:fillRect/>
          </a:stretch>
        </p:blipFill>
        <p:spPr>
          <a:xfrm>
            <a:off x="1054165" y="1919657"/>
            <a:ext cx="2072820" cy="1417443"/>
          </a:xfrm>
          <a:prstGeom prst="rect">
            <a:avLst/>
          </a:prstGeom>
        </p:spPr>
      </p:pic>
      <p:pic>
        <p:nvPicPr>
          <p:cNvPr id="10" name="Imagen 9">
            <a:extLst>
              <a:ext uri="{FF2B5EF4-FFF2-40B4-BE49-F238E27FC236}">
                <a16:creationId xmlns:a16="http://schemas.microsoft.com/office/drawing/2014/main" id="{D439D6D3-EDAB-131B-44B6-6E9FA93D9E04}"/>
              </a:ext>
            </a:extLst>
          </p:cNvPr>
          <p:cNvPicPr>
            <a:picLocks noChangeAspect="1"/>
          </p:cNvPicPr>
          <p:nvPr/>
        </p:nvPicPr>
        <p:blipFill>
          <a:blip r:embed="rId4"/>
          <a:stretch>
            <a:fillRect/>
          </a:stretch>
        </p:blipFill>
        <p:spPr>
          <a:xfrm>
            <a:off x="3882949" y="2295524"/>
            <a:ext cx="5090229" cy="425762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84bad15dac_1_41"/>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dirty="0"/>
              <a:t>2.1	 CREACIÓN DEL PROYECTO</a:t>
            </a:r>
            <a:endParaRPr dirty="0"/>
          </a:p>
        </p:txBody>
      </p:sp>
      <p:sp>
        <p:nvSpPr>
          <p:cNvPr id="312" name="Google Shape;312;g184bad15dac_1_4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315" name="Google Shape;315;g184bad15dac_1_41"/>
          <p:cNvSpPr/>
          <p:nvPr/>
        </p:nvSpPr>
        <p:spPr>
          <a:xfrm>
            <a:off x="476274" y="1726581"/>
            <a:ext cx="3296400" cy="5142300"/>
          </a:xfrm>
          <a:prstGeom prst="rect">
            <a:avLst/>
          </a:prstGeom>
          <a:solidFill>
            <a:schemeClr val="accent1"/>
          </a:solidFill>
          <a:ln>
            <a:noFill/>
          </a:ln>
        </p:spPr>
        <p:txBody>
          <a:bodyPr spcFirstLastPara="1" wrap="square" lIns="91425" tIns="91425" rIns="91425" bIns="91425" anchor="ctr" anchorCtr="0">
            <a:noAutofit/>
          </a:bodyPr>
          <a:lstStyle/>
          <a:p>
            <a:endParaRPr lang="es-MX" sz="1800" dirty="0">
              <a:solidFill>
                <a:schemeClr val="bg1"/>
              </a:solidFill>
              <a:latin typeface="Gill Sans" panose="020B0604020202020204" charset="0"/>
              <a:cs typeface="Arial" panose="020B0604020202020204" pitchFamily="34" charset="0"/>
            </a:endParaRPr>
          </a:p>
          <a:p>
            <a:r>
              <a:rPr lang="es-MX" sz="1800" dirty="0">
                <a:solidFill>
                  <a:schemeClr val="bg1"/>
                </a:solidFill>
                <a:latin typeface="Gill Sans" panose="020B0604020202020204" charset="0"/>
                <a:cs typeface="Arial" panose="020B0604020202020204" pitchFamily="34" charset="0"/>
              </a:rPr>
              <a:t>Una vez seleccionado sobre la creación de un nuevo proyecto se sobrepondrá una nueva ventana la cuál contendrá el tipo de aplicación que se va a construir, en este caso se realizará la aplicación de tipo Consola por lo cuál se seleccionará  (Aplicación de consola).</a:t>
            </a:r>
          </a:p>
          <a:p>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pic>
        <p:nvPicPr>
          <p:cNvPr id="2" name="Imagen 1">
            <a:extLst>
              <a:ext uri="{FF2B5EF4-FFF2-40B4-BE49-F238E27FC236}">
                <a16:creationId xmlns:a16="http://schemas.microsoft.com/office/drawing/2014/main" id="{B1880117-D80C-A8C4-20AF-7D97F8943AF3}"/>
              </a:ext>
            </a:extLst>
          </p:cNvPr>
          <p:cNvPicPr>
            <a:picLocks noChangeAspect="1"/>
          </p:cNvPicPr>
          <p:nvPr/>
        </p:nvPicPr>
        <p:blipFill>
          <a:blip r:embed="rId3"/>
          <a:stretch>
            <a:fillRect/>
          </a:stretch>
        </p:blipFill>
        <p:spPr>
          <a:xfrm>
            <a:off x="3864077" y="2360347"/>
            <a:ext cx="5218391" cy="3570542"/>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5" name="Google Shape;329;g184bad15dac_1_29">
            <a:extLst>
              <a:ext uri="{FF2B5EF4-FFF2-40B4-BE49-F238E27FC236}">
                <a16:creationId xmlns:a16="http://schemas.microsoft.com/office/drawing/2014/main" id="{CB463DA2-A644-BF3F-2BCA-0623E2779D48}"/>
              </a:ext>
            </a:extLst>
          </p:cNvPr>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42</a:t>
            </a:r>
          </a:p>
        </p:txBody>
      </p:sp>
      <p:sp>
        <p:nvSpPr>
          <p:cNvPr id="8" name="Google Shape;114;p2">
            <a:extLst>
              <a:ext uri="{FF2B5EF4-FFF2-40B4-BE49-F238E27FC236}">
                <a16:creationId xmlns:a16="http://schemas.microsoft.com/office/drawing/2014/main" id="{3B5D8F44-A29C-B909-96D9-7DEFEA9D6C15}"/>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a:t>
            </a:r>
            <a:r>
              <a:rPr lang="es-ES" sz="650" dirty="0">
                <a:solidFill>
                  <a:srgbClr val="FFFF00"/>
                </a:solidFill>
              </a:rPr>
              <a:t>CREACIÓN DEL PROYECTO</a:t>
            </a:r>
            <a:endParaRPr lang="en-US" sz="650" dirty="0">
              <a:solidFill>
                <a:srgbClr val="FFFF00"/>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219450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84bad15dac_1_41"/>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dirty="0"/>
              <a:t>2.1	 CREACIÓN DEL PROYECTO</a:t>
            </a:r>
            <a:endParaRPr dirty="0"/>
          </a:p>
        </p:txBody>
      </p:sp>
      <p:sp>
        <p:nvSpPr>
          <p:cNvPr id="312" name="Google Shape;312;g184bad15dac_1_4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315" name="Google Shape;315;g184bad15dac_1_41"/>
          <p:cNvSpPr/>
          <p:nvPr/>
        </p:nvSpPr>
        <p:spPr>
          <a:xfrm>
            <a:off x="442375" y="1715850"/>
            <a:ext cx="3296400" cy="514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r>
              <a:rPr lang="es-ES" dirty="0">
                <a:solidFill>
                  <a:schemeClr val="lt1"/>
                </a:solidFill>
                <a:latin typeface="Gill Sans"/>
                <a:ea typeface="Gill Sans"/>
                <a:cs typeface="Gill Sans"/>
                <a:sym typeface="Gill Sans"/>
              </a:rPr>
              <a:t>Se abre el IDE Visual Studio 2022</a:t>
            </a:r>
          </a:p>
          <a:p>
            <a:pPr>
              <a:lnSpc>
                <a:spcPct val="115000"/>
              </a:lnSpc>
              <a:spcAft>
                <a:spcPts val="1000"/>
              </a:spcAft>
            </a:pPr>
            <a:r>
              <a:rPr lang="es-ES" dirty="0">
                <a:solidFill>
                  <a:schemeClr val="bg1"/>
                </a:solidFill>
                <a:effectLst/>
                <a:latin typeface="Gill Sans" panose="020B0604020202020204" charset="0"/>
                <a:ea typeface="Calibri" panose="020F0502020204030204" pitchFamily="34" charset="0"/>
                <a:cs typeface="Arial" panose="020B0604020202020204" pitchFamily="34" charset="0"/>
              </a:rPr>
              <a:t>Una vez seleccionada la plantilla que vamos a realizar hacemos clic en </a:t>
            </a:r>
            <a:r>
              <a:rPr lang="es-ES" dirty="0" err="1">
                <a:solidFill>
                  <a:schemeClr val="bg1"/>
                </a:solidFill>
                <a:effectLst/>
                <a:latin typeface="Gill Sans" panose="020B0604020202020204" charset="0"/>
                <a:ea typeface="Calibri" panose="020F0502020204030204" pitchFamily="34" charset="0"/>
                <a:cs typeface="Arial" panose="020B0604020202020204" pitchFamily="34" charset="0"/>
              </a:rPr>
              <a:t>next</a:t>
            </a:r>
            <a:r>
              <a:rPr lang="es-ES" dirty="0">
                <a:solidFill>
                  <a:schemeClr val="bg1"/>
                </a:solidFill>
                <a:effectLst/>
                <a:latin typeface="Gill Sans" panose="020B0604020202020204" charset="0"/>
                <a:ea typeface="Calibri" panose="020F0502020204030204" pitchFamily="34" charset="0"/>
                <a:cs typeface="Arial" panose="020B0604020202020204" pitchFamily="34" charset="0"/>
              </a:rPr>
              <a:t> y ponemos el nombre de nuestro proyecto que en nuestro caso será </a:t>
            </a:r>
            <a:r>
              <a:rPr lang="es-MX" dirty="0">
                <a:solidFill>
                  <a:schemeClr val="bg1"/>
                </a:solidFill>
                <a:latin typeface="Gill Sans" panose="020B0604020202020204" charset="0"/>
                <a:cs typeface="Arial" panose="020B0604020202020204" pitchFamily="34" charset="0"/>
              </a:rPr>
              <a:t>HiloVideos171_Dotnet_Grupo1</a:t>
            </a:r>
            <a:r>
              <a:rPr lang="es-ES" dirty="0">
                <a:solidFill>
                  <a:schemeClr val="bg1"/>
                </a:solidFill>
                <a:effectLst/>
                <a:latin typeface="Gill Sans" panose="020B0604020202020204" charset="0"/>
                <a:ea typeface="Calibri" panose="020F0502020204030204" pitchFamily="34" charset="0"/>
                <a:cs typeface="Arial" panose="020B0604020202020204" pitchFamily="34" charset="0"/>
              </a:rPr>
              <a:t>y configuramos la ruta de donde deseamos crear el proyecto y le damos en </a:t>
            </a:r>
            <a:r>
              <a:rPr lang="es-ES" dirty="0" err="1">
                <a:solidFill>
                  <a:schemeClr val="bg1"/>
                </a:solidFill>
                <a:effectLst/>
                <a:latin typeface="Gill Sans" panose="020B0604020202020204" charset="0"/>
                <a:ea typeface="Calibri" panose="020F0502020204030204" pitchFamily="34" charset="0"/>
                <a:cs typeface="Arial" panose="020B0604020202020204" pitchFamily="34" charset="0"/>
              </a:rPr>
              <a:t>next</a:t>
            </a:r>
            <a:r>
              <a:rPr lang="es-ES" dirty="0">
                <a:solidFill>
                  <a:schemeClr val="bg1"/>
                </a:solidFill>
                <a:effectLst/>
                <a:latin typeface="Gill Sans" panose="020B0604020202020204" charset="0"/>
                <a:ea typeface="Calibri" panose="020F0502020204030204" pitchFamily="34" charset="0"/>
                <a:cs typeface="Arial" panose="020B0604020202020204" pitchFamily="34" charset="0"/>
              </a:rPr>
              <a:t>.</a:t>
            </a:r>
            <a:endParaRPr lang="en-US" dirty="0">
              <a:solidFill>
                <a:schemeClr val="bg1"/>
              </a:solidFill>
              <a:effectLst/>
              <a:latin typeface="Gill Sans" panose="020B060402020202020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7" name="Google Shape;329;g184bad15dac_1_29">
            <a:extLst>
              <a:ext uri="{FF2B5EF4-FFF2-40B4-BE49-F238E27FC236}">
                <a16:creationId xmlns:a16="http://schemas.microsoft.com/office/drawing/2014/main" id="{B95D1071-7BDE-AAA1-C760-FB7AF470B9F3}"/>
              </a:ext>
            </a:extLst>
          </p:cNvPr>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43</a:t>
            </a:r>
          </a:p>
        </p:txBody>
      </p:sp>
      <p:sp>
        <p:nvSpPr>
          <p:cNvPr id="8" name="Google Shape;114;p2">
            <a:extLst>
              <a:ext uri="{FF2B5EF4-FFF2-40B4-BE49-F238E27FC236}">
                <a16:creationId xmlns:a16="http://schemas.microsoft.com/office/drawing/2014/main" id="{72FB2FB1-8C04-A9D5-7601-34A1A04A3D92}"/>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a:t>
            </a:r>
            <a:r>
              <a:rPr lang="es-ES" sz="650" dirty="0">
                <a:solidFill>
                  <a:srgbClr val="FFFF00"/>
                </a:solidFill>
              </a:rPr>
              <a:t>CREACIÓN DEL PROYECTO</a:t>
            </a:r>
            <a:endParaRPr lang="en-US" sz="650" dirty="0">
              <a:solidFill>
                <a:srgbClr val="FFFF00"/>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descr="Interfaz de usuario gráfica, Texto, Aplicación&#10;&#10;Descripción generada automáticamente">
            <a:extLst>
              <a:ext uri="{FF2B5EF4-FFF2-40B4-BE49-F238E27FC236}">
                <a16:creationId xmlns:a16="http://schemas.microsoft.com/office/drawing/2014/main" id="{DFA722FD-25BD-D2FE-C3FB-B5335988DD59}"/>
              </a:ext>
            </a:extLst>
          </p:cNvPr>
          <p:cNvPicPr>
            <a:picLocks noChangeAspect="1"/>
          </p:cNvPicPr>
          <p:nvPr/>
        </p:nvPicPr>
        <p:blipFill>
          <a:blip r:embed="rId3"/>
          <a:stretch>
            <a:fillRect/>
          </a:stretch>
        </p:blipFill>
        <p:spPr>
          <a:xfrm>
            <a:off x="3794600" y="2123691"/>
            <a:ext cx="5253858" cy="3547127"/>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3" name="Imagen 2">
            <a:extLst>
              <a:ext uri="{FF2B5EF4-FFF2-40B4-BE49-F238E27FC236}">
                <a16:creationId xmlns:a16="http://schemas.microsoft.com/office/drawing/2014/main" id="{2B129B38-6ABC-3E91-A8BF-861D0526ABCB}"/>
              </a:ext>
            </a:extLst>
          </p:cNvPr>
          <p:cNvPicPr>
            <a:picLocks noChangeAspect="1"/>
          </p:cNvPicPr>
          <p:nvPr/>
        </p:nvPicPr>
        <p:blipFill>
          <a:blip r:embed="rId4"/>
          <a:stretch>
            <a:fillRect/>
          </a:stretch>
        </p:blipFill>
        <p:spPr>
          <a:xfrm>
            <a:off x="1054255" y="2020890"/>
            <a:ext cx="2072640" cy="1417320"/>
          </a:xfrm>
          <a:prstGeom prst="rect">
            <a:avLst/>
          </a:prstGeom>
        </p:spPr>
      </p:pic>
    </p:spTree>
    <p:extLst>
      <p:ext uri="{BB962C8B-B14F-4D97-AF65-F5344CB8AC3E}">
        <p14:creationId xmlns:p14="http://schemas.microsoft.com/office/powerpoint/2010/main" val="1200179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84bad15dac_1_41"/>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dirty="0"/>
              <a:t>2.1	 CREACIÓN DEL PROYECTO</a:t>
            </a:r>
            <a:endParaRPr dirty="0"/>
          </a:p>
        </p:txBody>
      </p:sp>
      <p:sp>
        <p:nvSpPr>
          <p:cNvPr id="312" name="Google Shape;312;g184bad15dac_1_4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315" name="Google Shape;315;g184bad15dac_1_41"/>
          <p:cNvSpPr/>
          <p:nvPr/>
        </p:nvSpPr>
        <p:spPr>
          <a:xfrm>
            <a:off x="442375" y="1715850"/>
            <a:ext cx="3296400" cy="514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r>
              <a:rPr lang="es-ES" sz="1600" dirty="0">
                <a:solidFill>
                  <a:schemeClr val="bg1"/>
                </a:solidFill>
                <a:latin typeface="Gill Sans" panose="020B0604020202020204" charset="0"/>
                <a:ea typeface="Gill Sans"/>
                <a:cs typeface="Gill Sans"/>
                <a:sym typeface="Gill Sans"/>
              </a:rPr>
              <a:t>Se abre el IDE Visual Studio 2022</a:t>
            </a:r>
          </a:p>
          <a:p>
            <a:pPr>
              <a:lnSpc>
                <a:spcPct val="115000"/>
              </a:lnSpc>
              <a:spcAft>
                <a:spcPts val="1000"/>
              </a:spcAft>
            </a:pPr>
            <a:r>
              <a:rPr lang="es-ES" sz="1600" dirty="0">
                <a:solidFill>
                  <a:schemeClr val="bg1"/>
                </a:solidFill>
                <a:effectLst/>
                <a:latin typeface="Gill Sans" panose="020B0604020202020204" charset="0"/>
                <a:ea typeface="Calibri" panose="020F0502020204030204" pitchFamily="34" charset="0"/>
                <a:cs typeface="Arial" panose="020B0604020202020204" pitchFamily="34" charset="0"/>
              </a:rPr>
              <a:t>En el apartado de información adicional seleccionamos el </a:t>
            </a:r>
            <a:r>
              <a:rPr lang="es-ES" sz="1600" dirty="0" err="1">
                <a:solidFill>
                  <a:schemeClr val="bg1"/>
                </a:solidFill>
                <a:effectLst/>
                <a:latin typeface="Gill Sans" panose="020B0604020202020204" charset="0"/>
                <a:ea typeface="Calibri" panose="020F0502020204030204" pitchFamily="34" charset="0"/>
                <a:cs typeface="Arial" panose="020B0604020202020204" pitchFamily="34" charset="0"/>
              </a:rPr>
              <a:t>framework</a:t>
            </a:r>
            <a:r>
              <a:rPr lang="es-ES" sz="1600" dirty="0">
                <a:solidFill>
                  <a:schemeClr val="bg1"/>
                </a:solidFill>
                <a:effectLst/>
                <a:latin typeface="Gill Sans" panose="020B0604020202020204" charset="0"/>
                <a:ea typeface="Calibri" panose="020F0502020204030204" pitchFamily="34" charset="0"/>
                <a:cs typeface="Arial" panose="020B0604020202020204" pitchFamily="34" charset="0"/>
              </a:rPr>
              <a:t> con el que vamos a trabajar que en nuestro caso vamos a realizar con la versión de .NET 6.0 y le damos en </a:t>
            </a:r>
            <a:r>
              <a:rPr lang="es-ES" sz="1600" dirty="0" err="1">
                <a:solidFill>
                  <a:schemeClr val="bg1"/>
                </a:solidFill>
                <a:effectLst/>
                <a:latin typeface="Gill Sans" panose="020B0604020202020204" charset="0"/>
                <a:ea typeface="Calibri" panose="020F0502020204030204" pitchFamily="34" charset="0"/>
                <a:cs typeface="Arial" panose="020B0604020202020204" pitchFamily="34" charset="0"/>
              </a:rPr>
              <a:t>Create</a:t>
            </a:r>
            <a:r>
              <a:rPr lang="es-ES" sz="1600" dirty="0">
                <a:solidFill>
                  <a:schemeClr val="bg1"/>
                </a:solidFill>
                <a:effectLst/>
                <a:latin typeface="Gill Sans" panose="020B0604020202020204" charset="0"/>
                <a:ea typeface="Calibri" panose="020F0502020204030204" pitchFamily="34" charset="0"/>
                <a:cs typeface="Arial" panose="020B0604020202020204" pitchFamily="34" charset="0"/>
              </a:rPr>
              <a:t>.</a:t>
            </a:r>
            <a:endParaRPr lang="en-US" sz="1600" dirty="0">
              <a:solidFill>
                <a:schemeClr val="bg1"/>
              </a:solidFill>
              <a:effectLst/>
              <a:latin typeface="Gill Sans" panose="020B060402020202020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pic>
        <p:nvPicPr>
          <p:cNvPr id="2" name="Imagen 1">
            <a:extLst>
              <a:ext uri="{FF2B5EF4-FFF2-40B4-BE49-F238E27FC236}">
                <a16:creationId xmlns:a16="http://schemas.microsoft.com/office/drawing/2014/main" id="{C9FE6581-C475-923A-B034-A6A002DF8B22}"/>
              </a:ext>
            </a:extLst>
          </p:cNvPr>
          <p:cNvPicPr>
            <a:picLocks noChangeAspect="1"/>
          </p:cNvPicPr>
          <p:nvPr/>
        </p:nvPicPr>
        <p:blipFill>
          <a:blip r:embed="rId3"/>
          <a:stretch>
            <a:fillRect/>
          </a:stretch>
        </p:blipFill>
        <p:spPr>
          <a:xfrm>
            <a:off x="3900808" y="2601894"/>
            <a:ext cx="5047932" cy="3370068"/>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6" name="Google Shape;329;g184bad15dac_1_29">
            <a:extLst>
              <a:ext uri="{FF2B5EF4-FFF2-40B4-BE49-F238E27FC236}">
                <a16:creationId xmlns:a16="http://schemas.microsoft.com/office/drawing/2014/main" id="{5EFC2217-3616-4920-59E4-E9CA3F3BE785}"/>
              </a:ext>
            </a:extLst>
          </p:cNvPr>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44</a:t>
            </a:r>
          </a:p>
        </p:txBody>
      </p:sp>
      <p:sp>
        <p:nvSpPr>
          <p:cNvPr id="8" name="Google Shape;114;p2">
            <a:extLst>
              <a:ext uri="{FF2B5EF4-FFF2-40B4-BE49-F238E27FC236}">
                <a16:creationId xmlns:a16="http://schemas.microsoft.com/office/drawing/2014/main" id="{018A6EE5-D619-C8CB-DA14-19C3D6CBC7BA}"/>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a:t>
            </a:r>
            <a:r>
              <a:rPr lang="es-ES" sz="650" dirty="0">
                <a:solidFill>
                  <a:srgbClr val="FFFF00"/>
                </a:solidFill>
              </a:rPr>
              <a:t>CREACIÓN DEL PROYECTO</a:t>
            </a:r>
            <a:endParaRPr lang="en-US" sz="650" dirty="0">
              <a:solidFill>
                <a:srgbClr val="FFFF00"/>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3" name="Imagen 2">
            <a:extLst>
              <a:ext uri="{FF2B5EF4-FFF2-40B4-BE49-F238E27FC236}">
                <a16:creationId xmlns:a16="http://schemas.microsoft.com/office/drawing/2014/main" id="{8CFE8461-CE27-14EC-01AF-B25B50226CD7}"/>
              </a:ext>
            </a:extLst>
          </p:cNvPr>
          <p:cNvPicPr>
            <a:picLocks noChangeAspect="1"/>
          </p:cNvPicPr>
          <p:nvPr/>
        </p:nvPicPr>
        <p:blipFill>
          <a:blip r:embed="rId4"/>
          <a:stretch>
            <a:fillRect/>
          </a:stretch>
        </p:blipFill>
        <p:spPr>
          <a:xfrm>
            <a:off x="906780" y="2011680"/>
            <a:ext cx="2072640" cy="1417320"/>
          </a:xfrm>
          <a:prstGeom prst="rect">
            <a:avLst/>
          </a:prstGeom>
        </p:spPr>
      </p:pic>
    </p:spTree>
    <p:extLst>
      <p:ext uri="{BB962C8B-B14F-4D97-AF65-F5344CB8AC3E}">
        <p14:creationId xmlns:p14="http://schemas.microsoft.com/office/powerpoint/2010/main" val="2089662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84bad15dac_1_41"/>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dirty="0"/>
              <a:t>2.1	 CREACIÓN DEL PROYECTO </a:t>
            </a:r>
            <a:br>
              <a:rPr lang="es-ES" dirty="0"/>
            </a:br>
            <a:r>
              <a:rPr lang="es-ES" dirty="0"/>
              <a:t>(SEGUNDO PROYECTO)</a:t>
            </a:r>
            <a:endParaRPr dirty="0"/>
          </a:p>
        </p:txBody>
      </p:sp>
      <p:sp>
        <p:nvSpPr>
          <p:cNvPr id="312" name="Google Shape;312;g184bad15dac_1_4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315" name="Google Shape;315;g184bad15dac_1_41"/>
          <p:cNvSpPr/>
          <p:nvPr/>
        </p:nvSpPr>
        <p:spPr>
          <a:xfrm>
            <a:off x="442375" y="1715850"/>
            <a:ext cx="3296400" cy="514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endParaRPr lang="es-ES" sz="1800" dirty="0">
              <a:solidFill>
                <a:schemeClr val="lt1"/>
              </a:solidFill>
              <a:latin typeface="Gill Sans"/>
              <a:ea typeface="Gill Sans"/>
              <a:cs typeface="Gill Sans"/>
              <a:sym typeface="Gill Sans"/>
            </a:endParaRPr>
          </a:p>
          <a:p>
            <a:pPr marL="0" lvl="0" indent="0" algn="l" rtl="0">
              <a:spcBef>
                <a:spcPts val="0"/>
              </a:spcBef>
              <a:spcAft>
                <a:spcPts val="0"/>
              </a:spcAft>
              <a:buNone/>
            </a:pPr>
            <a:r>
              <a:rPr lang="es-MX" sz="1600" dirty="0">
                <a:solidFill>
                  <a:schemeClr val="bg1"/>
                </a:solidFill>
                <a:latin typeface="Gill Sans" panose="020B0604020202020204" charset="0"/>
                <a:cs typeface="Arial" panose="020B0604020202020204" pitchFamily="34" charset="0"/>
              </a:rPr>
              <a:t>Se abre el IDE de desarrollo Visual Studio 2022, se usará esta versión para la respectiva codificación y desarrollo del aplicativo ya que es la más actualizada en la fecha proporcionada.</a:t>
            </a:r>
          </a:p>
          <a:p>
            <a:pPr marL="0" lvl="0" indent="0" algn="l" rtl="0">
              <a:spcBef>
                <a:spcPts val="0"/>
              </a:spcBef>
              <a:spcAft>
                <a:spcPts val="0"/>
              </a:spcAft>
              <a:buNone/>
            </a:pPr>
            <a:endParaRPr dirty="0"/>
          </a:p>
        </p:txBody>
      </p:sp>
      <p:sp>
        <p:nvSpPr>
          <p:cNvPr id="6" name="Google Shape;329;g184bad15dac_1_29">
            <a:extLst>
              <a:ext uri="{FF2B5EF4-FFF2-40B4-BE49-F238E27FC236}">
                <a16:creationId xmlns:a16="http://schemas.microsoft.com/office/drawing/2014/main" id="{5EFC2217-3616-4920-59E4-E9CA3F3BE785}"/>
              </a:ext>
            </a:extLst>
          </p:cNvPr>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45</a:t>
            </a:r>
          </a:p>
        </p:txBody>
      </p:sp>
      <p:sp>
        <p:nvSpPr>
          <p:cNvPr id="8" name="Google Shape;114;p2">
            <a:extLst>
              <a:ext uri="{FF2B5EF4-FFF2-40B4-BE49-F238E27FC236}">
                <a16:creationId xmlns:a16="http://schemas.microsoft.com/office/drawing/2014/main" id="{018A6EE5-D619-C8CB-DA14-19C3D6CBC7BA}"/>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a:t>
            </a:r>
            <a:r>
              <a:rPr lang="es-ES" sz="650" dirty="0">
                <a:solidFill>
                  <a:srgbClr val="FFFF00"/>
                </a:solidFill>
              </a:rPr>
              <a:t>CREACIÓN DEL PROYECTO</a:t>
            </a:r>
            <a:endParaRPr lang="en-US" sz="650" dirty="0">
              <a:solidFill>
                <a:srgbClr val="FFFF00"/>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a:extLst>
              <a:ext uri="{FF2B5EF4-FFF2-40B4-BE49-F238E27FC236}">
                <a16:creationId xmlns:a16="http://schemas.microsoft.com/office/drawing/2014/main" id="{63E967ED-C0B8-A918-99F9-948FA170562F}"/>
              </a:ext>
            </a:extLst>
          </p:cNvPr>
          <p:cNvPicPr>
            <a:picLocks noChangeAspect="1"/>
          </p:cNvPicPr>
          <p:nvPr/>
        </p:nvPicPr>
        <p:blipFill>
          <a:blip r:embed="rId3"/>
          <a:stretch>
            <a:fillRect/>
          </a:stretch>
        </p:blipFill>
        <p:spPr>
          <a:xfrm>
            <a:off x="1054255" y="2104641"/>
            <a:ext cx="2072640" cy="1417320"/>
          </a:xfrm>
          <a:prstGeom prst="rect">
            <a:avLst/>
          </a:prstGeom>
        </p:spPr>
      </p:pic>
      <p:pic>
        <p:nvPicPr>
          <p:cNvPr id="5" name="Imagen 4">
            <a:extLst>
              <a:ext uri="{FF2B5EF4-FFF2-40B4-BE49-F238E27FC236}">
                <a16:creationId xmlns:a16="http://schemas.microsoft.com/office/drawing/2014/main" id="{79C788EE-C13B-5E10-6BA9-67E1C8F8EF78}"/>
              </a:ext>
            </a:extLst>
          </p:cNvPr>
          <p:cNvPicPr>
            <a:picLocks noChangeAspect="1"/>
          </p:cNvPicPr>
          <p:nvPr/>
        </p:nvPicPr>
        <p:blipFill>
          <a:blip r:embed="rId4"/>
          <a:stretch>
            <a:fillRect/>
          </a:stretch>
        </p:blipFill>
        <p:spPr>
          <a:xfrm>
            <a:off x="3882949" y="2295524"/>
            <a:ext cx="5090229" cy="4257626"/>
          </a:xfrm>
          <a:prstGeom prst="rect">
            <a:avLst/>
          </a:prstGeom>
        </p:spPr>
      </p:pic>
    </p:spTree>
    <p:extLst>
      <p:ext uri="{BB962C8B-B14F-4D97-AF65-F5344CB8AC3E}">
        <p14:creationId xmlns:p14="http://schemas.microsoft.com/office/powerpoint/2010/main" val="2105399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46</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435980" y="1911161"/>
            <a:ext cx="3925462" cy="4778397"/>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Una vez realizado este proceso se abrirá un ayudante de la herramienta que permitirá seleccionar entre diferentes opciones que el IDE brinda, en este caso únicamente se seleccionará la opción de (Crear un proyecto). Un dato interesante es que aparte de las opciones que se muestran en la parte derecha también se muestran los últimos proyectos que se han realizado en la herramienta, esto permite tener un fácil acceso y manipulación al momento de gestionar el IDE.</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5" name="Google Shape;114;p2">
            <a:extLst>
              <a:ext uri="{FF2B5EF4-FFF2-40B4-BE49-F238E27FC236}">
                <a16:creationId xmlns:a16="http://schemas.microsoft.com/office/drawing/2014/main" id="{B90934AE-64AC-E09E-881A-E0762CDFF131}"/>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a:t>
            </a:r>
            <a:r>
              <a:rPr lang="es-ES" sz="650" dirty="0">
                <a:solidFill>
                  <a:srgbClr val="FFFF00"/>
                </a:solidFill>
              </a:rPr>
              <a:t>CREACIÓN DEL PROYECTO</a:t>
            </a:r>
            <a:endParaRPr lang="en-US" sz="650" dirty="0">
              <a:solidFill>
                <a:srgbClr val="FFFF00"/>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a:extLst>
              <a:ext uri="{FF2B5EF4-FFF2-40B4-BE49-F238E27FC236}">
                <a16:creationId xmlns:a16="http://schemas.microsoft.com/office/drawing/2014/main" id="{E9E3DF8E-8FE3-E26A-B0CA-0CA85A14AB55}"/>
              </a:ext>
            </a:extLst>
          </p:cNvPr>
          <p:cNvPicPr>
            <a:picLocks noChangeAspect="1"/>
          </p:cNvPicPr>
          <p:nvPr/>
        </p:nvPicPr>
        <p:blipFill>
          <a:blip r:embed="rId3"/>
          <a:stretch>
            <a:fillRect/>
          </a:stretch>
        </p:blipFill>
        <p:spPr>
          <a:xfrm>
            <a:off x="4538519" y="2418012"/>
            <a:ext cx="4509939" cy="377225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1EF57D-1266-79B1-D40D-F24E531FCBF4}"/>
              </a:ext>
            </a:extLst>
          </p:cNvPr>
          <p:cNvSpPr>
            <a:spLocks noGrp="1"/>
          </p:cNvSpPr>
          <p:nvPr>
            <p:ph type="title"/>
          </p:nvPr>
        </p:nvSpPr>
        <p:spPr/>
        <p:txBody>
          <a:bodyPr/>
          <a:lstStyle/>
          <a:p>
            <a:r>
              <a:rPr lang="es-ES" dirty="0"/>
              <a:t>2.2 CODIFICACIÓN DEL PROYECTO</a:t>
            </a:r>
            <a:endParaRPr lang="es-MX" dirty="0"/>
          </a:p>
        </p:txBody>
      </p:sp>
      <p:sp>
        <p:nvSpPr>
          <p:cNvPr id="4" name="Google Shape;336;g184bad15dac_1_58">
            <a:extLst>
              <a:ext uri="{FF2B5EF4-FFF2-40B4-BE49-F238E27FC236}">
                <a16:creationId xmlns:a16="http://schemas.microsoft.com/office/drawing/2014/main" id="{8DD8233D-3049-FDF9-C1BA-ACA39B0F5AF6}"/>
              </a:ext>
            </a:extLst>
          </p:cNvPr>
          <p:cNvSpPr txBox="1"/>
          <p:nvPr/>
        </p:nvSpPr>
        <p:spPr>
          <a:xfrm>
            <a:off x="913931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6" name="Google Shape;340;g184bad15dac_1_58">
            <a:extLst>
              <a:ext uri="{FF2B5EF4-FFF2-40B4-BE49-F238E27FC236}">
                <a16:creationId xmlns:a16="http://schemas.microsoft.com/office/drawing/2014/main" id="{4A3DCAA1-9FD4-E144-DEB8-4631D5B20625}"/>
              </a:ext>
            </a:extLst>
          </p:cNvPr>
          <p:cNvSpPr/>
          <p:nvPr/>
        </p:nvSpPr>
        <p:spPr>
          <a:xfrm>
            <a:off x="433137" y="1812757"/>
            <a:ext cx="3417271" cy="5045211"/>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endParaRPr lang="es-ES" sz="1800" dirty="0">
              <a:solidFill>
                <a:schemeClr val="bg1"/>
              </a:solidFill>
              <a:latin typeface="Gill Sans" panose="020B0604020202020204" charset="0"/>
              <a:ea typeface="Calibri" panose="020F0502020204030204" pitchFamily="34" charset="0"/>
              <a:cs typeface="Arial" panose="020B0604020202020204" pitchFamily="34" charset="0"/>
            </a:endParaRPr>
          </a:p>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Para la generación de paquetes se debe dar click derecho sobre el proyecto que se generó, seguido de -&gt; Agregar -&gt; Nueva Carpeta.</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3" name="Google Shape;338;g184bad15dac_1_58">
            <a:extLst>
              <a:ext uri="{FF2B5EF4-FFF2-40B4-BE49-F238E27FC236}">
                <a16:creationId xmlns:a16="http://schemas.microsoft.com/office/drawing/2014/main" id="{3CB60DA3-050C-DDD5-E690-4C1DBC329DA7}"/>
              </a:ext>
            </a:extLst>
          </p:cNvPr>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sym typeface="Gill Sans"/>
              </a:rPr>
              <a:t>47</a:t>
            </a:r>
            <a:endParaRPr lang="es-ES" sz="2000" dirty="0">
              <a:solidFill>
                <a:schemeClr val="lt1"/>
              </a:solidFill>
              <a:latin typeface="Gill Sans"/>
              <a:ea typeface="Gill Sans"/>
              <a:cs typeface="Gill Sans"/>
            </a:endParaRPr>
          </a:p>
        </p:txBody>
      </p:sp>
      <p:sp>
        <p:nvSpPr>
          <p:cNvPr id="11" name="Google Shape;114;p2">
            <a:extLst>
              <a:ext uri="{FF2B5EF4-FFF2-40B4-BE49-F238E27FC236}">
                <a16:creationId xmlns:a16="http://schemas.microsoft.com/office/drawing/2014/main" id="{70F9F7C2-0437-7D4A-BA24-3CFCA2CF9332}"/>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7" name="Imagen 6" descr="Captura de pantalla de computadora&#10;&#10;Descripción generada automáticamente">
            <a:extLst>
              <a:ext uri="{FF2B5EF4-FFF2-40B4-BE49-F238E27FC236}">
                <a16:creationId xmlns:a16="http://schemas.microsoft.com/office/drawing/2014/main" id="{9C1E24FF-0D8E-C0A4-2139-B8FFC6265D5B}"/>
              </a:ext>
            </a:extLst>
          </p:cNvPr>
          <p:cNvPicPr>
            <a:picLocks noChangeAspect="1"/>
          </p:cNvPicPr>
          <p:nvPr/>
        </p:nvPicPr>
        <p:blipFill>
          <a:blip r:embed="rId2"/>
          <a:stretch>
            <a:fillRect/>
          </a:stretch>
        </p:blipFill>
        <p:spPr>
          <a:xfrm>
            <a:off x="3872366" y="2123792"/>
            <a:ext cx="5127255" cy="1624264"/>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9" name="Imagen 8" descr="Interfaz de usuario gráfica, Texto, Aplicación&#10;&#10;Descripción generada automáticamente">
            <a:extLst>
              <a:ext uri="{FF2B5EF4-FFF2-40B4-BE49-F238E27FC236}">
                <a16:creationId xmlns:a16="http://schemas.microsoft.com/office/drawing/2014/main" id="{66E3D513-C392-3E70-9DE5-28F978A72AA9}"/>
              </a:ext>
            </a:extLst>
          </p:cNvPr>
          <p:cNvPicPr>
            <a:picLocks noChangeAspect="1"/>
          </p:cNvPicPr>
          <p:nvPr/>
        </p:nvPicPr>
        <p:blipFill>
          <a:blip r:embed="rId3"/>
          <a:stretch>
            <a:fillRect/>
          </a:stretch>
        </p:blipFill>
        <p:spPr>
          <a:xfrm>
            <a:off x="3872366" y="4155892"/>
            <a:ext cx="5092700" cy="178117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4040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1EF57D-1266-79B1-D40D-F24E531FCBF4}"/>
              </a:ext>
            </a:extLst>
          </p:cNvPr>
          <p:cNvSpPr>
            <a:spLocks noGrp="1"/>
          </p:cNvSpPr>
          <p:nvPr>
            <p:ph type="title"/>
          </p:nvPr>
        </p:nvSpPr>
        <p:spPr/>
        <p:txBody>
          <a:bodyPr/>
          <a:lstStyle/>
          <a:p>
            <a:r>
              <a:rPr lang="es-ES" dirty="0"/>
              <a:t>2.2 CODIFICACIÓN DEL PROYECTO</a:t>
            </a:r>
            <a:endParaRPr lang="es-MX" dirty="0"/>
          </a:p>
        </p:txBody>
      </p:sp>
      <p:sp>
        <p:nvSpPr>
          <p:cNvPr id="4" name="Google Shape;336;g184bad15dac_1_58">
            <a:extLst>
              <a:ext uri="{FF2B5EF4-FFF2-40B4-BE49-F238E27FC236}">
                <a16:creationId xmlns:a16="http://schemas.microsoft.com/office/drawing/2014/main" id="{8DD8233D-3049-FDF9-C1BA-ACA39B0F5AF6}"/>
              </a:ext>
            </a:extLst>
          </p:cNvPr>
          <p:cNvSpPr txBox="1"/>
          <p:nvPr/>
        </p:nvSpPr>
        <p:spPr>
          <a:xfrm>
            <a:off x="913931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6" name="Google Shape;340;g184bad15dac_1_58">
            <a:extLst>
              <a:ext uri="{FF2B5EF4-FFF2-40B4-BE49-F238E27FC236}">
                <a16:creationId xmlns:a16="http://schemas.microsoft.com/office/drawing/2014/main" id="{4A3DCAA1-9FD4-E144-DEB8-4631D5B20625}"/>
              </a:ext>
            </a:extLst>
          </p:cNvPr>
          <p:cNvSpPr/>
          <p:nvPr/>
        </p:nvSpPr>
        <p:spPr>
          <a:xfrm>
            <a:off x="5608137" y="2083487"/>
            <a:ext cx="3487538" cy="4374413"/>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Aparecerá una nueva ventana emergente en la cual se podrá seleccionar si efectivamente el componente de elementos a utilizar será el elemento Clase, seguido se deberá de dar un nombre a la misma, en este caso el nombre de la clase a utilizar será Hilo.</a:t>
            </a:r>
          </a:p>
          <a:p>
            <a:pPr>
              <a:lnSpc>
                <a:spcPct val="115000"/>
              </a:lnSpc>
              <a:spcAft>
                <a:spcPts val="1000"/>
              </a:spcAft>
            </a:pPr>
            <a:endParaRPr lang="es-MX" sz="1800" dirty="0">
              <a:solidFill>
                <a:schemeClr val="bg1"/>
              </a:solidFill>
              <a:latin typeface="Gill Sans" panose="020B0604020202020204" charset="0"/>
              <a:cs typeface="Arial" panose="020B0604020202020204" pitchFamily="34" charset="0"/>
            </a:endParaRPr>
          </a:p>
        </p:txBody>
      </p:sp>
      <p:sp>
        <p:nvSpPr>
          <p:cNvPr id="3" name="Google Shape;338;g184bad15dac_1_58">
            <a:extLst>
              <a:ext uri="{FF2B5EF4-FFF2-40B4-BE49-F238E27FC236}">
                <a16:creationId xmlns:a16="http://schemas.microsoft.com/office/drawing/2014/main" id="{3CB60DA3-050C-DDD5-E690-4C1DBC329DA7}"/>
              </a:ext>
            </a:extLst>
          </p:cNvPr>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sym typeface="Gill Sans"/>
              </a:rPr>
              <a:t>48</a:t>
            </a:r>
            <a:endParaRPr lang="es-ES" sz="2000" dirty="0">
              <a:solidFill>
                <a:schemeClr val="lt1"/>
              </a:solidFill>
              <a:latin typeface="Gill Sans"/>
              <a:ea typeface="Gill Sans"/>
              <a:cs typeface="Gill Sans"/>
            </a:endParaRPr>
          </a:p>
        </p:txBody>
      </p:sp>
      <p:sp>
        <p:nvSpPr>
          <p:cNvPr id="11" name="Google Shape;114;p2">
            <a:extLst>
              <a:ext uri="{FF2B5EF4-FFF2-40B4-BE49-F238E27FC236}">
                <a16:creationId xmlns:a16="http://schemas.microsoft.com/office/drawing/2014/main" id="{BC1BDB59-D559-EC4E-0F30-418C3E324190}"/>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7" name="Imagen 6" descr="Captura de pantalla de computadora&#10;&#10;Descripción generada automáticamente">
            <a:extLst>
              <a:ext uri="{FF2B5EF4-FFF2-40B4-BE49-F238E27FC236}">
                <a16:creationId xmlns:a16="http://schemas.microsoft.com/office/drawing/2014/main" id="{482CD04B-50DD-ABF4-337D-B7E77CA65436}"/>
              </a:ext>
            </a:extLst>
          </p:cNvPr>
          <p:cNvPicPr>
            <a:picLocks noChangeAspect="1"/>
          </p:cNvPicPr>
          <p:nvPr/>
        </p:nvPicPr>
        <p:blipFill rotWithShape="1">
          <a:blip r:embed="rId2"/>
          <a:srcRect t="19645"/>
          <a:stretch/>
        </p:blipFill>
        <p:spPr bwMode="auto">
          <a:xfrm>
            <a:off x="195451" y="2568742"/>
            <a:ext cx="5209540" cy="236220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043568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49</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2"/>
            <a:ext cx="8612478" cy="101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es-ES" sz="1800" dirty="0">
                <a:solidFill>
                  <a:schemeClr val="bg1"/>
                </a:solidFill>
                <a:effectLst/>
                <a:latin typeface="Gill Sans" panose="020B0604020202020204" charset="0"/>
                <a:ea typeface="Calibri" panose="020F0502020204030204" pitchFamily="34" charset="0"/>
                <a:cs typeface="Arial" panose="020B0604020202020204" pitchFamily="34" charset="0"/>
              </a:rPr>
              <a:t>Y así realizamos en todos los paquetes con todas las clases que necesitemos. Una vez realizado en todos los paquetes y clases debería quedarnos de la siguiente forma </a:t>
            </a:r>
            <a:endParaRPr sz="1800" dirty="0">
              <a:solidFill>
                <a:schemeClr val="bg1"/>
              </a:solidFill>
              <a:latin typeface="Gill Sans" panose="020B0604020202020204" charset="0"/>
              <a:ea typeface="Gill Sans"/>
              <a:cs typeface="Gill Sans"/>
              <a:sym typeface="Gill Sans"/>
            </a:endParaRPr>
          </a:p>
        </p:txBody>
      </p:sp>
      <p:sp>
        <p:nvSpPr>
          <p:cNvPr id="8" name="Google Shape;114;p2">
            <a:extLst>
              <a:ext uri="{FF2B5EF4-FFF2-40B4-BE49-F238E27FC236}">
                <a16:creationId xmlns:a16="http://schemas.microsoft.com/office/drawing/2014/main" id="{8E570F22-BB65-7418-526E-E5B5E8A0ABC5}"/>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descr="Captura de pantalla de computadora&#10;&#10;Descripción generada automáticamente">
            <a:extLst>
              <a:ext uri="{FF2B5EF4-FFF2-40B4-BE49-F238E27FC236}">
                <a16:creationId xmlns:a16="http://schemas.microsoft.com/office/drawing/2014/main" id="{CD7280D2-2216-E534-55C9-879F5204D28E}"/>
              </a:ext>
            </a:extLst>
          </p:cNvPr>
          <p:cNvPicPr>
            <a:picLocks noChangeAspect="1"/>
          </p:cNvPicPr>
          <p:nvPr/>
        </p:nvPicPr>
        <p:blipFill>
          <a:blip r:embed="rId3"/>
          <a:stretch>
            <a:fillRect/>
          </a:stretch>
        </p:blipFill>
        <p:spPr>
          <a:xfrm>
            <a:off x="2381677" y="3162454"/>
            <a:ext cx="4858385" cy="299339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9896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a:buSzPts val="2800"/>
            </a:pPr>
            <a:r>
              <a:rPr lang="es-ES" dirty="0"/>
              <a:t>1.3 HILOS</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143" name="Google Shape;143;p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5</a:t>
            </a:r>
          </a:p>
        </p:txBody>
      </p:sp>
      <p:sp>
        <p:nvSpPr>
          <p:cNvPr id="3" name="Google Shape;114;p2">
            <a:extLst>
              <a:ext uri="{FF2B5EF4-FFF2-40B4-BE49-F238E27FC236}">
                <a16:creationId xmlns:a16="http://schemas.microsoft.com/office/drawing/2014/main" id="{0FFE0F6E-17F9-CEB1-F4F9-F302AE254961}"/>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rgbClr val="FFFF00"/>
                </a:solidFill>
              </a:rPr>
              <a:t>1.3. HILOS</a:t>
            </a:r>
          </a:p>
          <a:p>
            <a:pPr marL="1219835" lvl="2" indent="-270510">
              <a:lnSpc>
                <a:spcPct val="90000"/>
              </a:lnSpc>
              <a:spcBef>
                <a:spcPts val="840"/>
              </a:spcBef>
              <a:buClr>
                <a:srgbClr val="4590B8"/>
              </a:buClr>
              <a:buSzPts val="1104"/>
            </a:pPr>
            <a:r>
              <a:rPr lang="es-ES" sz="650" dirty="0">
                <a:solidFill>
                  <a:schemeClr val="lt1"/>
                </a:solidFill>
              </a:rPr>
              <a:t>1.3.1 </a:t>
            </a:r>
            <a:r>
              <a:rPr lang="es-MX" sz="650" dirty="0">
                <a:solidFill>
                  <a:schemeClr val="lt1"/>
                </a:solidFill>
              </a:rPr>
              <a:t>CLASE SYSTEM.THREADING</a:t>
            </a:r>
          </a:p>
          <a:p>
            <a:pPr marL="1219835" lvl="2" indent="-270510">
              <a:lnSpc>
                <a:spcPct val="90000"/>
              </a:lnSpc>
              <a:spcBef>
                <a:spcPts val="840"/>
              </a:spcBef>
              <a:buClr>
                <a:srgbClr val="4590B8"/>
              </a:buClr>
              <a:buSzPts val="1104"/>
            </a:pPr>
            <a:r>
              <a:rPr lang="es-MX" sz="650" dirty="0">
                <a:solidFill>
                  <a:schemeClr val="lt1"/>
                </a:solidFill>
              </a:rPr>
              <a:t>1.3.2 THREADSTART</a:t>
            </a:r>
          </a:p>
          <a:p>
            <a:pPr marL="1219835" lvl="2" indent="-270510">
              <a:lnSpc>
                <a:spcPct val="90000"/>
              </a:lnSpc>
              <a:spcBef>
                <a:spcPts val="840"/>
              </a:spcBef>
              <a:buClr>
                <a:srgbClr val="4590B8"/>
              </a:buClr>
              <a:buSzPts val="1104"/>
            </a:pPr>
            <a:r>
              <a:rPr lang="es-MX" sz="650" dirty="0">
                <a:solidFill>
                  <a:schemeClr val="lt1"/>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
        <p:nvSpPr>
          <p:cNvPr id="9" name="CuadroTexto 8">
            <a:extLst>
              <a:ext uri="{FF2B5EF4-FFF2-40B4-BE49-F238E27FC236}">
                <a16:creationId xmlns:a16="http://schemas.microsoft.com/office/drawing/2014/main" id="{5F18D5EF-4D03-9576-1BE2-21A42F60AD47}"/>
              </a:ext>
            </a:extLst>
          </p:cNvPr>
          <p:cNvSpPr txBox="1"/>
          <p:nvPr/>
        </p:nvSpPr>
        <p:spPr>
          <a:xfrm>
            <a:off x="581192" y="2033502"/>
            <a:ext cx="8258008" cy="2462213"/>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Times New Roman" panose="02020603050405020304" pitchFamily="18" charset="0"/>
              </a:rPr>
              <a:t>Un Thread (Hilo) es algo así como una CPU virtualizada que permite a una aplicación realizar varias tareas a la vez en paralelo, es parecido al concepto multitarea a nivel del sistema operativo pero los </a:t>
            </a:r>
            <a:r>
              <a:rPr lang="es-ES" sz="1400" dirty="0" err="1">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effectLst/>
                <a:latin typeface="Calibri" panose="020F0502020204030204" pitchFamily="34" charset="0"/>
                <a:ea typeface="Calibri" panose="020F0502020204030204" pitchFamily="34" charset="0"/>
                <a:cs typeface="Times New Roman" panose="02020603050405020304" pitchFamily="18" charset="0"/>
              </a:rPr>
              <a:t> se enfocan en subprocesos que pertenecen a un mismo proceso y la diferencia es que los </a:t>
            </a:r>
            <a:r>
              <a:rPr lang="es-ES" sz="1400" dirty="0" err="1">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effectLst/>
                <a:latin typeface="Calibri" panose="020F0502020204030204" pitchFamily="34" charset="0"/>
                <a:ea typeface="Calibri" panose="020F0502020204030204" pitchFamily="34" charset="0"/>
                <a:cs typeface="Times New Roman" panose="02020603050405020304" pitchFamily="18" charset="0"/>
              </a:rPr>
              <a:t> comparten espacio de memoria y los procesos no. [21]</a:t>
            </a:r>
            <a:br>
              <a:rPr lang="es-ES" sz="1400" dirty="0">
                <a:effectLst/>
                <a:latin typeface="Calibri" panose="020F0502020204030204" pitchFamily="34" charset="0"/>
                <a:ea typeface="Calibri" panose="020F0502020204030204" pitchFamily="34" charset="0"/>
                <a:cs typeface="Times New Roman" panose="02020603050405020304" pitchFamily="18" charset="0"/>
              </a:rPr>
            </a:br>
            <a:r>
              <a:rPr lang="es-ES" sz="1400" dirty="0">
                <a:effectLst/>
                <a:latin typeface="Calibri" panose="020F0502020204030204" pitchFamily="34" charset="0"/>
                <a:ea typeface="Calibri" panose="020F0502020204030204" pitchFamily="34" charset="0"/>
                <a:cs typeface="Times New Roman" panose="02020603050405020304" pitchFamily="18" charset="0"/>
              </a:rPr>
              <a:t>Para el caso del Sistema Operativo Windows, este administra todos los subprocesos para garantizar que puedan ejecutarse y realizar su trabajo, el SO se encarga de esa administración, de darle tiempo de ejecución en la CPU y cuando este tiempo de ejecución termina, el subproceso se detiene y Windows cambia a otro Thread, esto es a lo que se le conoce como cambio de contexto.</a:t>
            </a:r>
            <a:br>
              <a:rPr lang="es-ES" sz="1400" dirty="0">
                <a:effectLst/>
                <a:latin typeface="Calibri" panose="020F0502020204030204" pitchFamily="34" charset="0"/>
                <a:ea typeface="Calibri" panose="020F0502020204030204" pitchFamily="34" charset="0"/>
                <a:cs typeface="Times New Roman" panose="02020603050405020304" pitchFamily="18" charset="0"/>
              </a:rPr>
            </a:br>
            <a:r>
              <a:rPr lang="es-ES" sz="1400" dirty="0">
                <a:effectLst/>
                <a:latin typeface="Calibri" panose="020F0502020204030204" pitchFamily="34" charset="0"/>
                <a:ea typeface="Calibri" panose="020F0502020204030204" pitchFamily="34" charset="0"/>
                <a:cs typeface="Times New Roman" panose="02020603050405020304" pitchFamily="18" charset="0"/>
              </a:rPr>
              <a:t>Para poder utilizar </a:t>
            </a:r>
            <a:r>
              <a:rPr lang="es-ES" sz="1400" dirty="0" err="1">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effectLst/>
                <a:latin typeface="Calibri" panose="020F0502020204030204" pitchFamily="34" charset="0"/>
                <a:ea typeface="Calibri" panose="020F0502020204030204" pitchFamily="34" charset="0"/>
                <a:cs typeface="Times New Roman" panose="02020603050405020304" pitchFamily="18" charset="0"/>
              </a:rPr>
              <a:t> en nuestras </a:t>
            </a:r>
            <a:r>
              <a:rPr lang="es-ES" sz="1400" dirty="0" err="1">
                <a:effectLst/>
                <a:latin typeface="Calibri" panose="020F0502020204030204" pitchFamily="34" charset="0"/>
                <a:ea typeface="Calibri" panose="020F0502020204030204" pitchFamily="34" charset="0"/>
                <a:cs typeface="Times New Roman" panose="02020603050405020304" pitchFamily="18" charset="0"/>
              </a:rPr>
              <a:t>apliaciones</a:t>
            </a:r>
            <a:r>
              <a:rPr lang="es-ES" sz="1400" dirty="0">
                <a:effectLst/>
                <a:latin typeface="Calibri" panose="020F0502020204030204" pitchFamily="34" charset="0"/>
                <a:ea typeface="Calibri" panose="020F0502020204030204" pitchFamily="34" charset="0"/>
                <a:cs typeface="Times New Roman" panose="02020603050405020304" pitchFamily="18" charset="0"/>
              </a:rPr>
              <a:t> .NET podemos recurrir al espacio de nombres </a:t>
            </a:r>
            <a:r>
              <a:rPr lang="es-ES" sz="1400" dirty="0" err="1">
                <a:effectLst/>
                <a:latin typeface="Calibri" panose="020F0502020204030204" pitchFamily="34" charset="0"/>
                <a:ea typeface="Calibri" panose="020F0502020204030204" pitchFamily="34" charset="0"/>
                <a:cs typeface="Times New Roman" panose="02020603050405020304" pitchFamily="18" charset="0"/>
              </a:rPr>
              <a:t>System.Threading</a:t>
            </a:r>
            <a:r>
              <a:rPr lang="es-ES" sz="1400" dirty="0">
                <a:effectLst/>
                <a:latin typeface="Calibri" panose="020F0502020204030204" pitchFamily="34" charset="0"/>
                <a:ea typeface="Calibri" panose="020F0502020204030204" pitchFamily="34" charset="0"/>
                <a:cs typeface="Times New Roman" panose="02020603050405020304" pitchFamily="18" charset="0"/>
              </a:rPr>
              <a:t> en donde encontraremos la clase Thread con la que podremos crear nuevos </a:t>
            </a:r>
            <a:r>
              <a:rPr lang="es-ES" sz="1400" dirty="0" err="1">
                <a:effectLst/>
                <a:latin typeface="Calibri" panose="020F0502020204030204" pitchFamily="34" charset="0"/>
                <a:ea typeface="Calibri" panose="020F0502020204030204" pitchFamily="34" charset="0"/>
                <a:cs typeface="Times New Roman" panose="02020603050405020304" pitchFamily="18" charset="0"/>
              </a:rPr>
              <a:t>Threads</a:t>
            </a:r>
            <a:r>
              <a:rPr lang="es-ES" sz="1400" dirty="0">
                <a:effectLst/>
                <a:latin typeface="Calibri" panose="020F0502020204030204" pitchFamily="34" charset="0"/>
                <a:ea typeface="Calibri" panose="020F0502020204030204" pitchFamily="34" charset="0"/>
                <a:cs typeface="Times New Roman" panose="02020603050405020304" pitchFamily="18" charset="0"/>
              </a:rPr>
              <a:t>, gestionar su prioridad y obtener su estado</a:t>
            </a:r>
            <a:r>
              <a:rPr lang="es-ES" dirty="0">
                <a:latin typeface="Calibri" panose="020F0502020204030204" pitchFamily="34" charset="0"/>
                <a:ea typeface="Calibri" panose="020F0502020204030204" pitchFamily="34" charset="0"/>
                <a:cs typeface="Times New Roman" panose="02020603050405020304" pitchFamily="18" charset="0"/>
              </a:rPr>
              <a:t> </a:t>
            </a:r>
            <a:r>
              <a:rPr lang="es-ES" sz="1400" dirty="0">
                <a:effectLst/>
                <a:latin typeface="Calibri" panose="020F0502020204030204" pitchFamily="34" charset="0"/>
                <a:ea typeface="Calibri" panose="020F0502020204030204" pitchFamily="34" charset="0"/>
                <a:cs typeface="Times New Roman" panose="02020603050405020304" pitchFamily="18" charset="0"/>
              </a:rPr>
              <a:t>[1].</a:t>
            </a:r>
            <a:endParaRPr lang="es-MX" dirty="0"/>
          </a:p>
        </p:txBody>
      </p:sp>
      <p:pic>
        <p:nvPicPr>
          <p:cNvPr id="10" name="Picture 335725714">
            <a:extLst>
              <a:ext uri="{FF2B5EF4-FFF2-40B4-BE49-F238E27FC236}">
                <a16:creationId xmlns:a16="http://schemas.microsoft.com/office/drawing/2014/main" id="{5E0073FE-A0CE-4CC2-3D37-4FB8267AA9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540800" y="4495715"/>
            <a:ext cx="3621678" cy="2044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6804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50</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2"/>
            <a:ext cx="8612478" cy="1682270"/>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Aparecerá una nueva ventana emergente en la cual se podrá seleccionar si efectivamente el componente de elementos a utilizar será el elemento Clase, seguido se deberá de dar un nombre a la misma, en este caso el nombre de la clase a utilizar será Hilo.</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7" name="Google Shape;114;p2">
            <a:extLst>
              <a:ext uri="{FF2B5EF4-FFF2-40B4-BE49-F238E27FC236}">
                <a16:creationId xmlns:a16="http://schemas.microsoft.com/office/drawing/2014/main" id="{B201120A-72C8-C5D6-FE22-477461E5ED7D}"/>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descr="Captura de pantalla de computadora&#10;&#10;Descripción generada automáticamente">
            <a:extLst>
              <a:ext uri="{FF2B5EF4-FFF2-40B4-BE49-F238E27FC236}">
                <a16:creationId xmlns:a16="http://schemas.microsoft.com/office/drawing/2014/main" id="{31580033-666A-25B4-E98E-7D002FC4D7CF}"/>
              </a:ext>
            </a:extLst>
          </p:cNvPr>
          <p:cNvPicPr>
            <a:picLocks noChangeAspect="1"/>
          </p:cNvPicPr>
          <p:nvPr/>
        </p:nvPicPr>
        <p:blipFill>
          <a:blip r:embed="rId3"/>
          <a:stretch>
            <a:fillRect/>
          </a:stretch>
        </p:blipFill>
        <p:spPr>
          <a:xfrm>
            <a:off x="2420083" y="3664544"/>
            <a:ext cx="4858385" cy="299339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9351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51</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1"/>
            <a:ext cx="8612478" cy="1315061"/>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Finalmente se obtendrá una clase similar a la proporcionada, siendo esta la clase base para el desarrollo del proyecto.</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7" name="Google Shape;114;p2">
            <a:extLst>
              <a:ext uri="{FF2B5EF4-FFF2-40B4-BE49-F238E27FC236}">
                <a16:creationId xmlns:a16="http://schemas.microsoft.com/office/drawing/2014/main" id="{5D4C6D64-32B6-01BA-F80B-0F5C5EB9502F}"/>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a:extLst>
              <a:ext uri="{FF2B5EF4-FFF2-40B4-BE49-F238E27FC236}">
                <a16:creationId xmlns:a16="http://schemas.microsoft.com/office/drawing/2014/main" id="{B39B411E-229B-F1E5-9B18-C7BEAD0A326C}"/>
              </a:ext>
            </a:extLst>
          </p:cNvPr>
          <p:cNvPicPr>
            <a:picLocks noChangeAspect="1"/>
          </p:cNvPicPr>
          <p:nvPr/>
        </p:nvPicPr>
        <p:blipFill>
          <a:blip r:embed="rId3"/>
          <a:stretch>
            <a:fillRect/>
          </a:stretch>
        </p:blipFill>
        <p:spPr>
          <a:xfrm>
            <a:off x="504631" y="3631778"/>
            <a:ext cx="8432810" cy="2143379"/>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456318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52</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2"/>
            <a:ext cx="8612478" cy="1698312"/>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ES" sz="1800" dirty="0">
                <a:solidFill>
                  <a:schemeClr val="bg1"/>
                </a:solidFill>
                <a:latin typeface="Gill Sans" panose="020B0604020202020204" charset="0"/>
                <a:cs typeface="Arial" panose="020B0604020202020204" pitchFamily="34" charset="0"/>
              </a:rPr>
              <a:t>Finalmente se realizará la codificación del archivo </a:t>
            </a:r>
            <a:r>
              <a:rPr lang="es-ES" sz="1800" dirty="0" err="1">
                <a:solidFill>
                  <a:schemeClr val="bg1"/>
                </a:solidFill>
                <a:latin typeface="Gill Sans" panose="020B0604020202020204" charset="0"/>
                <a:cs typeface="Arial" panose="020B0604020202020204" pitchFamily="34" charset="0"/>
              </a:rPr>
              <a:t>Hilo.cs</a:t>
            </a:r>
            <a:r>
              <a:rPr lang="es-ES" sz="1800" dirty="0">
                <a:solidFill>
                  <a:schemeClr val="bg1"/>
                </a:solidFill>
                <a:latin typeface="Gill Sans" panose="020B0604020202020204" charset="0"/>
                <a:cs typeface="Arial" panose="020B0604020202020204" pitchFamily="34" charset="0"/>
              </a:rPr>
              <a:t>, el cuál contendrá los siguientes valores, además se deberán de crear </a:t>
            </a:r>
            <a:r>
              <a:rPr lang="es-ES" sz="1800" dirty="0" err="1">
                <a:solidFill>
                  <a:schemeClr val="bg1"/>
                </a:solidFill>
                <a:latin typeface="Gill Sans" panose="020B0604020202020204" charset="0"/>
                <a:cs typeface="Arial" panose="020B0604020202020204" pitchFamily="34" charset="0"/>
              </a:rPr>
              <a:t>getters</a:t>
            </a:r>
            <a:r>
              <a:rPr lang="es-ES" sz="1800" dirty="0">
                <a:solidFill>
                  <a:schemeClr val="bg1"/>
                </a:solidFill>
                <a:latin typeface="Gill Sans" panose="020B0604020202020204" charset="0"/>
                <a:cs typeface="Arial" panose="020B0604020202020204" pitchFamily="34" charset="0"/>
              </a:rPr>
              <a:t> y </a:t>
            </a:r>
            <a:r>
              <a:rPr lang="es-ES" sz="1800" dirty="0" err="1">
                <a:solidFill>
                  <a:schemeClr val="bg1"/>
                </a:solidFill>
                <a:latin typeface="Gill Sans" panose="020B0604020202020204" charset="0"/>
                <a:cs typeface="Arial" panose="020B0604020202020204" pitchFamily="34" charset="0"/>
              </a:rPr>
              <a:t>setters</a:t>
            </a:r>
            <a:r>
              <a:rPr lang="es-ES" sz="1800" dirty="0">
                <a:solidFill>
                  <a:schemeClr val="bg1"/>
                </a:solidFill>
                <a:latin typeface="Gill Sans" panose="020B0604020202020204" charset="0"/>
                <a:cs typeface="Arial" panose="020B0604020202020204" pitchFamily="34" charset="0"/>
              </a:rPr>
              <a:t> respectivos para los valores dados.</a:t>
            </a:r>
            <a:endParaRPr lang="es-MX" sz="1800" dirty="0">
              <a:solidFill>
                <a:schemeClr val="bg1"/>
              </a:solidFill>
              <a:latin typeface="Gill Sans" panose="020B0604020202020204" charset="0"/>
              <a:cs typeface="Arial" panose="020B0604020202020204" pitchFamily="34" charset="0"/>
            </a:endParaRP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7" name="Google Shape;114;p2">
            <a:extLst>
              <a:ext uri="{FF2B5EF4-FFF2-40B4-BE49-F238E27FC236}">
                <a16:creationId xmlns:a16="http://schemas.microsoft.com/office/drawing/2014/main" id="{546F31FF-5A0C-A649-EAD9-D79E28C4BC07}"/>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a:extLst>
              <a:ext uri="{FF2B5EF4-FFF2-40B4-BE49-F238E27FC236}">
                <a16:creationId xmlns:a16="http://schemas.microsoft.com/office/drawing/2014/main" id="{C4670F5F-AFB6-8169-EA17-3D6693322D8C}"/>
              </a:ext>
            </a:extLst>
          </p:cNvPr>
          <p:cNvPicPr>
            <a:picLocks noChangeAspect="1"/>
          </p:cNvPicPr>
          <p:nvPr/>
        </p:nvPicPr>
        <p:blipFill>
          <a:blip r:embed="rId3"/>
          <a:stretch>
            <a:fillRect/>
          </a:stretch>
        </p:blipFill>
        <p:spPr>
          <a:xfrm>
            <a:off x="1069854" y="3675441"/>
            <a:ext cx="7414895" cy="278246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3180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53</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2"/>
            <a:ext cx="8612478" cy="1698312"/>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Se realizará la construcción del archivo </a:t>
            </a:r>
            <a:r>
              <a:rPr lang="es-MX" sz="1800" dirty="0" err="1">
                <a:solidFill>
                  <a:schemeClr val="bg1"/>
                </a:solidFill>
                <a:latin typeface="Gill Sans" panose="020B0604020202020204" charset="0"/>
                <a:cs typeface="Arial" panose="020B0604020202020204" pitchFamily="34" charset="0"/>
              </a:rPr>
              <a:t>HiloControlador.cs</a:t>
            </a:r>
            <a:r>
              <a:rPr lang="es-MX" sz="1800" dirty="0">
                <a:solidFill>
                  <a:schemeClr val="bg1"/>
                </a:solidFill>
                <a:latin typeface="Gill Sans" panose="020B0604020202020204" charset="0"/>
                <a:cs typeface="Arial" panose="020B0604020202020204" pitchFamily="34" charset="0"/>
              </a:rPr>
              <a:t>, para esto se deberá de dar click derecho sobre el paquete (</a:t>
            </a:r>
            <a:r>
              <a:rPr lang="es-MX" sz="1800" dirty="0" err="1">
                <a:solidFill>
                  <a:schemeClr val="bg1"/>
                </a:solidFill>
                <a:latin typeface="Gill Sans" panose="020B0604020202020204" charset="0"/>
                <a:cs typeface="Arial" panose="020B0604020202020204" pitchFamily="34" charset="0"/>
              </a:rPr>
              <a:t>ec.edu.monster.controlador</a:t>
            </a:r>
            <a:r>
              <a:rPr lang="es-MX" sz="1800" dirty="0">
                <a:solidFill>
                  <a:schemeClr val="bg1"/>
                </a:solidFill>
                <a:latin typeface="Gill Sans" panose="020B0604020202020204" charset="0"/>
                <a:cs typeface="Arial" panose="020B0604020202020204" pitchFamily="34" charset="0"/>
              </a:rPr>
              <a:t>) creado anteriormente seguido de -&gt; Agregar -&gt; Clase…</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7" name="Google Shape;114;p2">
            <a:extLst>
              <a:ext uri="{FF2B5EF4-FFF2-40B4-BE49-F238E27FC236}">
                <a16:creationId xmlns:a16="http://schemas.microsoft.com/office/drawing/2014/main" id="{1C7BF409-8498-04B1-CA67-945A2A436666}"/>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descr="Captura de pantalla de computadora&#10;&#10;Descripción generada automáticamente">
            <a:extLst>
              <a:ext uri="{FF2B5EF4-FFF2-40B4-BE49-F238E27FC236}">
                <a16:creationId xmlns:a16="http://schemas.microsoft.com/office/drawing/2014/main" id="{8506A095-94C2-B893-9E8C-CCABE519B466}"/>
              </a:ext>
            </a:extLst>
          </p:cNvPr>
          <p:cNvPicPr>
            <a:picLocks noChangeAspect="1"/>
          </p:cNvPicPr>
          <p:nvPr/>
        </p:nvPicPr>
        <p:blipFill rotWithShape="1">
          <a:blip r:embed="rId3"/>
          <a:srcRect t="34178"/>
          <a:stretch/>
        </p:blipFill>
        <p:spPr bwMode="auto">
          <a:xfrm>
            <a:off x="581192" y="3995487"/>
            <a:ext cx="8041461" cy="1875924"/>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02079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54</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16191" y="1932567"/>
            <a:ext cx="8612478" cy="1378582"/>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ES" sz="1800" dirty="0">
                <a:solidFill>
                  <a:schemeClr val="bg1"/>
                </a:solidFill>
                <a:latin typeface="Gill Sans" panose="020B0604020202020204" charset="0"/>
                <a:cs typeface="Arial" panose="020B0604020202020204" pitchFamily="34" charset="0"/>
              </a:rPr>
              <a:t>Una vez realizado este proceso aparecerá una nueva ventana emergente en la cual se confirmará la creación del elemento Clase, además del nombramiento de la misma, en este caso la clase será denominada (</a:t>
            </a:r>
            <a:r>
              <a:rPr lang="es-ES" sz="1800" dirty="0" err="1">
                <a:solidFill>
                  <a:schemeClr val="bg1"/>
                </a:solidFill>
                <a:latin typeface="Gill Sans" panose="020B0604020202020204" charset="0"/>
                <a:cs typeface="Arial" panose="020B0604020202020204" pitchFamily="34" charset="0"/>
              </a:rPr>
              <a:t>HiloControlador.cs</a:t>
            </a:r>
            <a:r>
              <a:rPr lang="es-ES" sz="1800" dirty="0">
                <a:solidFill>
                  <a:schemeClr val="bg1"/>
                </a:solidFill>
                <a:latin typeface="Gill Sans" panose="020B0604020202020204" charset="0"/>
                <a:cs typeface="Arial" panose="020B0604020202020204" pitchFamily="34" charset="0"/>
              </a:rPr>
              <a:t>).</a:t>
            </a:r>
            <a:endParaRPr lang="es-MX" sz="1800" dirty="0">
              <a:solidFill>
                <a:schemeClr val="bg1"/>
              </a:solidFill>
              <a:latin typeface="Gill Sans" panose="020B0604020202020204" charset="0"/>
              <a:cs typeface="Arial" panose="020B0604020202020204" pitchFamily="34" charset="0"/>
            </a:endParaRPr>
          </a:p>
          <a:p>
            <a:pPr>
              <a:lnSpc>
                <a:spcPct val="115000"/>
              </a:lnSpc>
              <a:spcAft>
                <a:spcPts val="1000"/>
              </a:spcAft>
            </a:pPr>
            <a:endParaRPr lang="en-US" sz="1800" dirty="0">
              <a:solidFill>
                <a:schemeClr val="bg1"/>
              </a:solidFill>
              <a:latin typeface="Gill Sans" panose="020B0604020202020204" charset="0"/>
              <a:cs typeface="Arial" panose="020B0604020202020204" pitchFamily="34" charset="0"/>
            </a:endParaRPr>
          </a:p>
        </p:txBody>
      </p:sp>
      <p:sp>
        <p:nvSpPr>
          <p:cNvPr id="8" name="Google Shape;114;p2">
            <a:extLst>
              <a:ext uri="{FF2B5EF4-FFF2-40B4-BE49-F238E27FC236}">
                <a16:creationId xmlns:a16="http://schemas.microsoft.com/office/drawing/2014/main" id="{6DA6C157-7E2E-9963-AA0D-74F351ED3BB6}"/>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descr="Captura de pantalla de computadora&#10;&#10;Descripción generada automáticamente">
            <a:extLst>
              <a:ext uri="{FF2B5EF4-FFF2-40B4-BE49-F238E27FC236}">
                <a16:creationId xmlns:a16="http://schemas.microsoft.com/office/drawing/2014/main" id="{5D33BFEE-B088-1420-8619-902616053FCF}"/>
              </a:ext>
            </a:extLst>
          </p:cNvPr>
          <p:cNvPicPr>
            <a:picLocks noChangeAspect="1"/>
          </p:cNvPicPr>
          <p:nvPr/>
        </p:nvPicPr>
        <p:blipFill>
          <a:blip r:embed="rId3"/>
          <a:stretch>
            <a:fillRect/>
          </a:stretch>
        </p:blipFill>
        <p:spPr>
          <a:xfrm>
            <a:off x="1013496" y="3429000"/>
            <a:ext cx="7569030" cy="3174442"/>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84713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55</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2"/>
            <a:ext cx="8612478" cy="1517838"/>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Se deberá realizar una respectiva codificación en la clase </a:t>
            </a:r>
            <a:r>
              <a:rPr lang="es-MX" sz="1800" dirty="0" err="1">
                <a:solidFill>
                  <a:schemeClr val="bg1"/>
                </a:solidFill>
                <a:latin typeface="Gill Sans" panose="020B0604020202020204" charset="0"/>
                <a:cs typeface="Arial" panose="020B0604020202020204" pitchFamily="34" charset="0"/>
              </a:rPr>
              <a:t>HiloControlador.cs</a:t>
            </a:r>
            <a:r>
              <a:rPr lang="es-MX" sz="1800" dirty="0">
                <a:solidFill>
                  <a:schemeClr val="bg1"/>
                </a:solidFill>
                <a:latin typeface="Gill Sans" panose="020B0604020202020204" charset="0"/>
                <a:cs typeface="Arial" panose="020B0604020202020204" pitchFamily="34" charset="0"/>
              </a:rPr>
              <a:t> en donde se obtendrán funciones respectivas para el manejo de hilos, su respectiva codificación será la siguiente.</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7" name="Google Shape;114;p2">
            <a:extLst>
              <a:ext uri="{FF2B5EF4-FFF2-40B4-BE49-F238E27FC236}">
                <a16:creationId xmlns:a16="http://schemas.microsoft.com/office/drawing/2014/main" id="{0663AD0B-7512-57B4-F7D0-74F8918F9BAB}"/>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descr="Captura de pantalla de computadora&#10;&#10;Descripción generada automáticamente">
            <a:extLst>
              <a:ext uri="{FF2B5EF4-FFF2-40B4-BE49-F238E27FC236}">
                <a16:creationId xmlns:a16="http://schemas.microsoft.com/office/drawing/2014/main" id="{699E718E-507F-CAEF-51FB-852294F7E23B}"/>
              </a:ext>
            </a:extLst>
          </p:cNvPr>
          <p:cNvPicPr>
            <a:picLocks noChangeAspect="1"/>
          </p:cNvPicPr>
          <p:nvPr/>
        </p:nvPicPr>
        <p:blipFill>
          <a:blip r:embed="rId3"/>
          <a:stretch>
            <a:fillRect/>
          </a:stretch>
        </p:blipFill>
        <p:spPr>
          <a:xfrm>
            <a:off x="1483302" y="3620647"/>
            <a:ext cx="6136698" cy="3042991"/>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5954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56</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2"/>
            <a:ext cx="8612478" cy="1517838"/>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Se generará una clase base para la clase </a:t>
            </a:r>
            <a:r>
              <a:rPr lang="es-MX" sz="1800" dirty="0" err="1">
                <a:solidFill>
                  <a:schemeClr val="bg1"/>
                </a:solidFill>
                <a:latin typeface="Gill Sans" panose="020B0604020202020204" charset="0"/>
                <a:cs typeface="Arial" panose="020B0604020202020204" pitchFamily="34" charset="0"/>
              </a:rPr>
              <a:t>Principal.cs</a:t>
            </a:r>
            <a:r>
              <a:rPr lang="es-MX" sz="1800" dirty="0">
                <a:solidFill>
                  <a:schemeClr val="bg1"/>
                </a:solidFill>
                <a:latin typeface="Gill Sans" panose="020B0604020202020204" charset="0"/>
                <a:cs typeface="Arial" panose="020B0604020202020204" pitchFamily="34" charset="0"/>
              </a:rPr>
              <a:t>, seguido se deberá dar la siguiente codificación, sin embargo se puede notar un error en el cuál aparece que solo una unidad de compilación puede tener instrucciones de nivel superior.</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7" name="Google Shape;114;p2">
            <a:extLst>
              <a:ext uri="{FF2B5EF4-FFF2-40B4-BE49-F238E27FC236}">
                <a16:creationId xmlns:a16="http://schemas.microsoft.com/office/drawing/2014/main" id="{AE51BAFD-9106-DEBF-93FD-C1C7E60C95DC}"/>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4" name="Imagen 3">
            <a:extLst>
              <a:ext uri="{FF2B5EF4-FFF2-40B4-BE49-F238E27FC236}">
                <a16:creationId xmlns:a16="http://schemas.microsoft.com/office/drawing/2014/main" id="{86CFCD32-0D4C-97F9-5E12-674725458DBF}"/>
              </a:ext>
            </a:extLst>
          </p:cNvPr>
          <p:cNvPicPr>
            <a:picLocks noChangeAspect="1"/>
          </p:cNvPicPr>
          <p:nvPr/>
        </p:nvPicPr>
        <p:blipFill>
          <a:blip r:embed="rId3"/>
          <a:stretch>
            <a:fillRect/>
          </a:stretch>
        </p:blipFill>
        <p:spPr>
          <a:xfrm>
            <a:off x="581191" y="3854817"/>
            <a:ext cx="8135037" cy="1792004"/>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86247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57</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2"/>
            <a:ext cx="8612478" cy="1517838"/>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Para realizar la correcta codificación se deberá de eliminar el archivo creado por defecto para la ejecución del proyecto denominado </a:t>
            </a:r>
            <a:r>
              <a:rPr lang="es-MX" sz="1800" dirty="0" err="1">
                <a:solidFill>
                  <a:schemeClr val="bg1"/>
                </a:solidFill>
                <a:latin typeface="Gill Sans" panose="020B0604020202020204" charset="0"/>
                <a:cs typeface="Arial" panose="020B0604020202020204" pitchFamily="34" charset="0"/>
              </a:rPr>
              <a:t>Program.cs</a:t>
            </a:r>
            <a:r>
              <a:rPr lang="es-MX" sz="1800" dirty="0">
                <a:solidFill>
                  <a:schemeClr val="bg1"/>
                </a:solidFill>
                <a:latin typeface="Gill Sans" panose="020B0604020202020204" charset="0"/>
                <a:cs typeface="Arial" panose="020B0604020202020204" pitchFamily="34" charset="0"/>
              </a:rPr>
              <a:t>, esto se debe a que se contiene mas de un archivo </a:t>
            </a:r>
            <a:r>
              <a:rPr lang="es-MX" sz="1800" dirty="0" err="1">
                <a:solidFill>
                  <a:schemeClr val="bg1"/>
                </a:solidFill>
                <a:latin typeface="Gill Sans" panose="020B0604020202020204" charset="0"/>
                <a:cs typeface="Arial" panose="020B0604020202020204" pitchFamily="34" charset="0"/>
              </a:rPr>
              <a:t>Main</a:t>
            </a:r>
            <a:r>
              <a:rPr lang="es-MX" sz="1800" dirty="0">
                <a:solidFill>
                  <a:schemeClr val="bg1"/>
                </a:solidFill>
                <a:latin typeface="Gill Sans" panose="020B0604020202020204" charset="0"/>
                <a:cs typeface="Arial" panose="020B0604020202020204" pitchFamily="34" charset="0"/>
              </a:rPr>
              <a:t> invocado para la ejecución.</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7" name="Google Shape;114;p2">
            <a:extLst>
              <a:ext uri="{FF2B5EF4-FFF2-40B4-BE49-F238E27FC236}">
                <a16:creationId xmlns:a16="http://schemas.microsoft.com/office/drawing/2014/main" id="{AE51BAFD-9106-DEBF-93FD-C1C7E60C95DC}"/>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3" name="Imagen 2">
            <a:extLst>
              <a:ext uri="{FF2B5EF4-FFF2-40B4-BE49-F238E27FC236}">
                <a16:creationId xmlns:a16="http://schemas.microsoft.com/office/drawing/2014/main" id="{D94FCBDF-FDF4-5392-C976-89852CA33E7D}"/>
              </a:ext>
            </a:extLst>
          </p:cNvPr>
          <p:cNvPicPr>
            <a:picLocks noChangeAspect="1"/>
          </p:cNvPicPr>
          <p:nvPr/>
        </p:nvPicPr>
        <p:blipFill>
          <a:blip r:embed="rId3"/>
          <a:stretch>
            <a:fillRect/>
          </a:stretch>
        </p:blipFill>
        <p:spPr>
          <a:xfrm>
            <a:off x="905426" y="3436654"/>
            <a:ext cx="7260006" cy="322128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82682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58</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1"/>
            <a:ext cx="8612478" cy="1906859"/>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Al regresar al archivo </a:t>
            </a:r>
            <a:r>
              <a:rPr lang="es-MX" sz="1800" dirty="0" err="1">
                <a:solidFill>
                  <a:schemeClr val="bg1"/>
                </a:solidFill>
                <a:latin typeface="Gill Sans" panose="020B0604020202020204" charset="0"/>
                <a:cs typeface="Arial" panose="020B0604020202020204" pitchFamily="34" charset="0"/>
              </a:rPr>
              <a:t>Principal.cs</a:t>
            </a:r>
            <a:r>
              <a:rPr lang="es-MX" sz="1800" dirty="0">
                <a:solidFill>
                  <a:schemeClr val="bg1"/>
                </a:solidFill>
                <a:latin typeface="Gill Sans" panose="020B0604020202020204" charset="0"/>
                <a:cs typeface="Arial" panose="020B0604020202020204" pitchFamily="34" charset="0"/>
              </a:rPr>
              <a:t> se verificará que el archivo no contiene errores por lo que su codificación ha sido realizada de manera exitosa, se invocan a los métodos creados en (</a:t>
            </a:r>
            <a:r>
              <a:rPr lang="es-MX" sz="1800" dirty="0" err="1">
                <a:solidFill>
                  <a:schemeClr val="bg1"/>
                </a:solidFill>
                <a:latin typeface="Gill Sans" panose="020B0604020202020204" charset="0"/>
                <a:cs typeface="Arial" panose="020B0604020202020204" pitchFamily="34" charset="0"/>
              </a:rPr>
              <a:t>ec.edu.monster.controlador</a:t>
            </a:r>
            <a:r>
              <a:rPr lang="es-MX" sz="1800" dirty="0">
                <a:solidFill>
                  <a:schemeClr val="bg1"/>
                </a:solidFill>
                <a:latin typeface="Gill Sans" panose="020B0604020202020204" charset="0"/>
                <a:cs typeface="Arial" panose="020B0604020202020204" pitchFamily="34" charset="0"/>
              </a:rPr>
              <a:t>) y se realiza una correcta inicialización y codificación del archivo obteniendo como resultado algo similar a esta codificación.</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7" name="Google Shape;114;p2">
            <a:extLst>
              <a:ext uri="{FF2B5EF4-FFF2-40B4-BE49-F238E27FC236}">
                <a16:creationId xmlns:a16="http://schemas.microsoft.com/office/drawing/2014/main" id="{AE51BAFD-9106-DEBF-93FD-C1C7E60C95DC}"/>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3" name="Imagen 2">
            <a:extLst>
              <a:ext uri="{FF2B5EF4-FFF2-40B4-BE49-F238E27FC236}">
                <a16:creationId xmlns:a16="http://schemas.microsoft.com/office/drawing/2014/main" id="{312E5CE9-71EC-3023-DA16-576F52D4F960}"/>
              </a:ext>
            </a:extLst>
          </p:cNvPr>
          <p:cNvPicPr>
            <a:picLocks noChangeAspect="1"/>
          </p:cNvPicPr>
          <p:nvPr/>
        </p:nvPicPr>
        <p:blipFill>
          <a:blip r:embed="rId3"/>
          <a:stretch>
            <a:fillRect/>
          </a:stretch>
        </p:blipFill>
        <p:spPr>
          <a:xfrm>
            <a:off x="2194976" y="3878112"/>
            <a:ext cx="5308600" cy="2579788"/>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83964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2.2. CODIFICICACIÓN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59</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261339" y="2191489"/>
            <a:ext cx="3345474" cy="4266411"/>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 </a:t>
            </a:r>
            <a:r>
              <a:rPr lang="es-ES" sz="1800" dirty="0">
                <a:solidFill>
                  <a:schemeClr val="bg1"/>
                </a:solidFill>
                <a:latin typeface="Gill Sans" panose="020B0604020202020204" charset="0"/>
                <a:cs typeface="Arial" panose="020B0604020202020204" pitchFamily="34" charset="0"/>
              </a:rPr>
              <a:t>Finalmente se realizará la codificación del archivo </a:t>
            </a:r>
            <a:r>
              <a:rPr lang="es-ES" sz="1800" dirty="0" err="1">
                <a:solidFill>
                  <a:schemeClr val="bg1"/>
                </a:solidFill>
                <a:latin typeface="Gill Sans" panose="020B0604020202020204" charset="0"/>
                <a:cs typeface="Arial" panose="020B0604020202020204" pitchFamily="34" charset="0"/>
              </a:rPr>
              <a:t>Hilo.cs</a:t>
            </a:r>
            <a:r>
              <a:rPr lang="es-ES" sz="1800" dirty="0">
                <a:solidFill>
                  <a:schemeClr val="bg1"/>
                </a:solidFill>
                <a:latin typeface="Gill Sans" panose="020B0604020202020204" charset="0"/>
                <a:cs typeface="Arial" panose="020B0604020202020204" pitchFamily="34" charset="0"/>
              </a:rPr>
              <a:t>, el cuál contendrá los siguientes valores, además se deberán de crear </a:t>
            </a:r>
            <a:r>
              <a:rPr lang="es-ES" sz="1800" dirty="0" err="1">
                <a:solidFill>
                  <a:schemeClr val="bg1"/>
                </a:solidFill>
                <a:latin typeface="Gill Sans" panose="020B0604020202020204" charset="0"/>
                <a:cs typeface="Arial" panose="020B0604020202020204" pitchFamily="34" charset="0"/>
              </a:rPr>
              <a:t>getters</a:t>
            </a:r>
            <a:r>
              <a:rPr lang="es-ES" sz="1800" dirty="0">
                <a:solidFill>
                  <a:schemeClr val="bg1"/>
                </a:solidFill>
                <a:latin typeface="Gill Sans" panose="020B0604020202020204" charset="0"/>
                <a:cs typeface="Arial" panose="020B0604020202020204" pitchFamily="34" charset="0"/>
              </a:rPr>
              <a:t> y </a:t>
            </a:r>
            <a:r>
              <a:rPr lang="es-ES" sz="1800" dirty="0" err="1">
                <a:solidFill>
                  <a:schemeClr val="bg1"/>
                </a:solidFill>
                <a:latin typeface="Gill Sans" panose="020B0604020202020204" charset="0"/>
                <a:cs typeface="Arial" panose="020B0604020202020204" pitchFamily="34" charset="0"/>
              </a:rPr>
              <a:t>setters</a:t>
            </a:r>
            <a:r>
              <a:rPr lang="es-ES" sz="1800" dirty="0">
                <a:solidFill>
                  <a:schemeClr val="bg1"/>
                </a:solidFill>
                <a:latin typeface="Gill Sans" panose="020B0604020202020204" charset="0"/>
                <a:cs typeface="Arial" panose="020B0604020202020204" pitchFamily="34" charset="0"/>
              </a:rPr>
              <a:t> respectivos para los valores </a:t>
            </a:r>
            <a:r>
              <a:rPr lang="es-ES" sz="1800" dirty="0" err="1">
                <a:solidFill>
                  <a:schemeClr val="bg1"/>
                </a:solidFill>
                <a:latin typeface="Gill Sans" panose="020B0604020202020204" charset="0"/>
                <a:cs typeface="Arial" panose="020B0604020202020204" pitchFamily="34" charset="0"/>
              </a:rPr>
              <a:t>dados.El</a:t>
            </a:r>
            <a:r>
              <a:rPr lang="es-ES" sz="1800" dirty="0">
                <a:solidFill>
                  <a:schemeClr val="bg1"/>
                </a:solidFill>
                <a:latin typeface="Gill Sans" panose="020B0604020202020204" charset="0"/>
                <a:cs typeface="Arial" panose="020B0604020202020204" pitchFamily="34" charset="0"/>
              </a:rPr>
              <a:t> archivo contendrá además de </a:t>
            </a:r>
            <a:r>
              <a:rPr lang="es-ES" sz="1800" dirty="0" err="1">
                <a:solidFill>
                  <a:schemeClr val="bg1"/>
                </a:solidFill>
                <a:latin typeface="Gill Sans" panose="020B0604020202020204" charset="0"/>
                <a:cs typeface="Arial" panose="020B0604020202020204" pitchFamily="34" charset="0"/>
              </a:rPr>
              <a:t>getters</a:t>
            </a:r>
            <a:r>
              <a:rPr lang="es-ES" sz="1800" dirty="0">
                <a:solidFill>
                  <a:schemeClr val="bg1"/>
                </a:solidFill>
                <a:latin typeface="Gill Sans" panose="020B0604020202020204" charset="0"/>
                <a:cs typeface="Arial" panose="020B0604020202020204" pitchFamily="34" charset="0"/>
              </a:rPr>
              <a:t> y  </a:t>
            </a:r>
            <a:r>
              <a:rPr lang="es-ES" sz="1800" dirty="0" err="1">
                <a:solidFill>
                  <a:schemeClr val="bg1"/>
                </a:solidFill>
                <a:latin typeface="Gill Sans" panose="020B0604020202020204" charset="0"/>
                <a:cs typeface="Arial" panose="020B0604020202020204" pitchFamily="34" charset="0"/>
              </a:rPr>
              <a:t>setters</a:t>
            </a:r>
            <a:r>
              <a:rPr lang="es-ES" sz="1800" dirty="0">
                <a:solidFill>
                  <a:schemeClr val="bg1"/>
                </a:solidFill>
                <a:latin typeface="Gill Sans" panose="020B0604020202020204" charset="0"/>
                <a:cs typeface="Arial" panose="020B0604020202020204" pitchFamily="34" charset="0"/>
              </a:rPr>
              <a:t> un constructor que se mantendrá como vacío, el uso de este constructor será utilizado mediante la clase controlador.</a:t>
            </a:r>
            <a:endParaRPr lang="es-MX" sz="1800" dirty="0">
              <a:solidFill>
                <a:schemeClr val="bg1"/>
              </a:solidFill>
              <a:latin typeface="Gill Sans" panose="020B0604020202020204" charset="0"/>
              <a:cs typeface="Arial" panose="020B0604020202020204" pitchFamily="34" charset="0"/>
            </a:endParaRP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7" name="Google Shape;114;p2">
            <a:extLst>
              <a:ext uri="{FF2B5EF4-FFF2-40B4-BE49-F238E27FC236}">
                <a16:creationId xmlns:a16="http://schemas.microsoft.com/office/drawing/2014/main" id="{AE51BAFD-9106-DEBF-93FD-C1C7E60C95DC}"/>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rgbClr val="FFFF00"/>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a:extLst>
              <a:ext uri="{FF2B5EF4-FFF2-40B4-BE49-F238E27FC236}">
                <a16:creationId xmlns:a16="http://schemas.microsoft.com/office/drawing/2014/main" id="{FF77D25D-8F9C-BDA2-AE19-9C7DFA37286F}"/>
              </a:ext>
            </a:extLst>
          </p:cNvPr>
          <p:cNvPicPr>
            <a:picLocks noChangeAspect="1"/>
          </p:cNvPicPr>
          <p:nvPr/>
        </p:nvPicPr>
        <p:blipFill>
          <a:blip r:embed="rId3"/>
          <a:stretch>
            <a:fillRect/>
          </a:stretch>
        </p:blipFill>
        <p:spPr>
          <a:xfrm>
            <a:off x="3854702" y="2418012"/>
            <a:ext cx="5129530" cy="356425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12366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581192" y="702156"/>
            <a:ext cx="8433333" cy="1013800"/>
          </a:xfrm>
          <a:prstGeom prst="rect">
            <a:avLst/>
          </a:prstGeom>
          <a:noFill/>
          <a:ln>
            <a:noFill/>
          </a:ln>
        </p:spPr>
        <p:txBody>
          <a:bodyPr spcFirstLastPara="1" wrap="square" lIns="91425" tIns="45700" rIns="91425" bIns="45700" anchor="b" anchorCtr="0">
            <a:normAutofit/>
          </a:bodyPr>
          <a:lstStyle/>
          <a:p>
            <a:pPr>
              <a:buSzPts val="2800"/>
            </a:pPr>
            <a:r>
              <a:rPr lang="es-ES" dirty="0"/>
              <a:t>1.3.1. CLASE SYSTEM.THREADING</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143" name="Google Shape;143;p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6</a:t>
            </a:r>
          </a:p>
        </p:txBody>
      </p:sp>
      <p:sp>
        <p:nvSpPr>
          <p:cNvPr id="11" name="CuadroTexto 10">
            <a:extLst>
              <a:ext uri="{FF2B5EF4-FFF2-40B4-BE49-F238E27FC236}">
                <a16:creationId xmlns:a16="http://schemas.microsoft.com/office/drawing/2014/main" id="{B17359D4-1780-6B06-12B8-8826ACD18352}"/>
              </a:ext>
            </a:extLst>
          </p:cNvPr>
          <p:cNvSpPr txBox="1"/>
          <p:nvPr/>
        </p:nvSpPr>
        <p:spPr>
          <a:xfrm>
            <a:off x="402969" y="1911083"/>
            <a:ext cx="7971010" cy="1984902"/>
          </a:xfrm>
          <a:prstGeom prst="rect">
            <a:avLst/>
          </a:prstGeom>
          <a:noFill/>
        </p:spPr>
        <p:txBody>
          <a:bodyPr wrap="square">
            <a:spAutoFit/>
          </a:bodyPr>
          <a:lstStyle/>
          <a:p>
            <a:pPr>
              <a:lnSpc>
                <a:spcPct val="115000"/>
              </a:lnSpc>
              <a:spcAft>
                <a:spcPts val="1000"/>
              </a:spcAft>
            </a:pPr>
            <a:r>
              <a:rPr lang="es-ES" sz="1800" dirty="0">
                <a:solidFill>
                  <a:schemeClr val="dk2"/>
                </a:solidFill>
                <a:latin typeface="Calibri" panose="020F0502020204030204" pitchFamily="34" charset="0"/>
                <a:cs typeface="Arial" panose="020B0604020202020204" pitchFamily="34" charset="0"/>
                <a:sym typeface="Gill Sans"/>
              </a:rPr>
              <a:t>Proporciona clases e interfaces que habilitan la programación multiproceso. Además de las clases para la sincronización de actividades de subprocesos y el acceso a datos (</a:t>
            </a:r>
            <a:r>
              <a:rPr lang="es-ES" sz="1800" dirty="0" err="1">
                <a:solidFill>
                  <a:schemeClr val="dk2"/>
                </a:solidFill>
                <a:latin typeface="Calibri" panose="020F0502020204030204" pitchFamily="34" charset="0"/>
                <a:cs typeface="Arial" panose="020B0604020202020204" pitchFamily="34" charset="0"/>
                <a:sym typeface="Gill Sans"/>
                <a:hlinkClick r:id="rId3">
                  <a:extLst>
                    <a:ext uri="{A12FA001-AC4F-418D-AE19-62706E023703}">
                      <ahyp:hlinkClr xmlns:ahyp="http://schemas.microsoft.com/office/drawing/2018/hyperlinkcolor" val="tx"/>
                    </a:ext>
                  </a:extLst>
                </a:hlinkClick>
              </a:rPr>
              <a:t>Mutex</a:t>
            </a:r>
            <a:r>
              <a:rPr lang="es-ES" sz="1800" dirty="0">
                <a:solidFill>
                  <a:schemeClr val="dk2"/>
                </a:solidFill>
                <a:latin typeface="Calibri" panose="020F0502020204030204" pitchFamily="34" charset="0"/>
                <a:cs typeface="Arial" panose="020B0604020202020204" pitchFamily="34" charset="0"/>
                <a:sym typeface="Gill Sans"/>
              </a:rPr>
              <a:t>, </a:t>
            </a:r>
            <a:r>
              <a:rPr lang="es-ES" sz="1800" dirty="0">
                <a:solidFill>
                  <a:schemeClr val="dk2"/>
                </a:solidFill>
                <a:latin typeface="Calibri" panose="020F0502020204030204" pitchFamily="34" charset="0"/>
                <a:cs typeface="Arial" panose="020B0604020202020204" pitchFamily="34" charset="0"/>
                <a:sym typeface="Gill Sans"/>
                <a:hlinkClick r:id="rId4">
                  <a:extLst>
                    <a:ext uri="{A12FA001-AC4F-418D-AE19-62706E023703}">
                      <ahyp:hlinkClr xmlns:ahyp="http://schemas.microsoft.com/office/drawing/2018/hyperlinkcolor" val="tx"/>
                    </a:ext>
                  </a:extLst>
                </a:hlinkClick>
              </a:rPr>
              <a:t>Monitor</a:t>
            </a:r>
            <a:r>
              <a:rPr lang="es-ES" sz="1800" dirty="0">
                <a:solidFill>
                  <a:schemeClr val="dk2"/>
                </a:solidFill>
                <a:latin typeface="Calibri" panose="020F0502020204030204" pitchFamily="34" charset="0"/>
                <a:cs typeface="Arial" panose="020B0604020202020204" pitchFamily="34" charset="0"/>
                <a:sym typeface="Gill Sans"/>
              </a:rPr>
              <a:t>, </a:t>
            </a:r>
            <a:r>
              <a:rPr lang="es-ES" sz="1800" dirty="0" err="1">
                <a:solidFill>
                  <a:schemeClr val="dk2"/>
                </a:solidFill>
                <a:latin typeface="Calibri" panose="020F0502020204030204" pitchFamily="34" charset="0"/>
                <a:cs typeface="Arial" panose="020B0604020202020204" pitchFamily="34" charset="0"/>
                <a:sym typeface="Gill Sans"/>
                <a:hlinkClick r:id="rId5">
                  <a:extLst>
                    <a:ext uri="{A12FA001-AC4F-418D-AE19-62706E023703}">
                      <ahyp:hlinkClr xmlns:ahyp="http://schemas.microsoft.com/office/drawing/2018/hyperlinkcolor" val="tx"/>
                    </a:ext>
                  </a:extLst>
                </a:hlinkClick>
              </a:rPr>
              <a:t>Interlocked</a:t>
            </a:r>
            <a:r>
              <a:rPr lang="es-ES" sz="1800" dirty="0">
                <a:solidFill>
                  <a:schemeClr val="dk2"/>
                </a:solidFill>
                <a:latin typeface="Calibri" panose="020F0502020204030204" pitchFamily="34" charset="0"/>
                <a:cs typeface="Arial" panose="020B0604020202020204" pitchFamily="34" charset="0"/>
                <a:sym typeface="Gill Sans"/>
              </a:rPr>
              <a:t>, </a:t>
            </a:r>
            <a:r>
              <a:rPr lang="es-ES" sz="1800" dirty="0" err="1">
                <a:solidFill>
                  <a:schemeClr val="dk2"/>
                </a:solidFill>
                <a:latin typeface="Calibri" panose="020F0502020204030204" pitchFamily="34" charset="0"/>
                <a:cs typeface="Arial" panose="020B0604020202020204" pitchFamily="34" charset="0"/>
                <a:sym typeface="Gill Sans"/>
                <a:hlinkClick r:id="rId6">
                  <a:extLst>
                    <a:ext uri="{A12FA001-AC4F-418D-AE19-62706E023703}">
                      <ahyp:hlinkClr xmlns:ahyp="http://schemas.microsoft.com/office/drawing/2018/hyperlinkcolor" val="tx"/>
                    </a:ext>
                  </a:extLst>
                </a:hlinkClick>
              </a:rPr>
              <a:t>AutoResetEvent</a:t>
            </a:r>
            <a:r>
              <a:rPr lang="es-ES" sz="1800" dirty="0">
                <a:solidFill>
                  <a:schemeClr val="dk2"/>
                </a:solidFill>
                <a:latin typeface="Calibri" panose="020F0502020204030204" pitchFamily="34" charset="0"/>
                <a:cs typeface="Arial" panose="020B0604020202020204" pitchFamily="34" charset="0"/>
                <a:sym typeface="Gill Sans"/>
              </a:rPr>
              <a:t>, etc.), este espacio de nombres incluye una clase </a:t>
            </a:r>
            <a:r>
              <a:rPr lang="es-ES" sz="1800" dirty="0" err="1">
                <a:solidFill>
                  <a:schemeClr val="dk2"/>
                </a:solidFill>
                <a:latin typeface="Calibri" panose="020F0502020204030204" pitchFamily="34" charset="0"/>
                <a:cs typeface="Arial" panose="020B0604020202020204" pitchFamily="34" charset="0"/>
                <a:sym typeface="Gill Sans"/>
                <a:hlinkClick r:id="rId7">
                  <a:extLst>
                    <a:ext uri="{A12FA001-AC4F-418D-AE19-62706E023703}">
                      <ahyp:hlinkClr xmlns:ahyp="http://schemas.microsoft.com/office/drawing/2018/hyperlinkcolor" val="tx"/>
                    </a:ext>
                  </a:extLst>
                </a:hlinkClick>
              </a:rPr>
              <a:t>ThreadPool</a:t>
            </a:r>
            <a:r>
              <a:rPr lang="es-ES" sz="1800" dirty="0">
                <a:solidFill>
                  <a:schemeClr val="dk2"/>
                </a:solidFill>
                <a:latin typeface="Calibri" panose="020F0502020204030204" pitchFamily="34" charset="0"/>
                <a:cs typeface="Arial" panose="020B0604020202020204" pitchFamily="34" charset="0"/>
                <a:sym typeface="Gill Sans"/>
              </a:rPr>
              <a:t> que permite usar un grupo de subprocesos suministrados por el sistema y una clase </a:t>
            </a:r>
            <a:r>
              <a:rPr lang="es-ES" sz="1800" dirty="0" err="1">
                <a:solidFill>
                  <a:schemeClr val="dk2"/>
                </a:solidFill>
                <a:latin typeface="Calibri" panose="020F0502020204030204" pitchFamily="34" charset="0"/>
                <a:cs typeface="Arial" panose="020B0604020202020204" pitchFamily="34" charset="0"/>
                <a:sym typeface="Gill Sans"/>
                <a:hlinkClick r:id="rId8">
                  <a:extLst>
                    <a:ext uri="{A12FA001-AC4F-418D-AE19-62706E023703}">
                      <ahyp:hlinkClr xmlns:ahyp="http://schemas.microsoft.com/office/drawing/2018/hyperlinkcolor" val="tx"/>
                    </a:ext>
                  </a:extLst>
                </a:hlinkClick>
              </a:rPr>
              <a:t>Timer</a:t>
            </a:r>
            <a:r>
              <a:rPr lang="es-ES" sz="1800" dirty="0">
                <a:solidFill>
                  <a:schemeClr val="dk2"/>
                </a:solidFill>
                <a:latin typeface="Calibri" panose="020F0502020204030204" pitchFamily="34" charset="0"/>
                <a:cs typeface="Arial" panose="020B0604020202020204" pitchFamily="34" charset="0"/>
                <a:sym typeface="Gill Sans"/>
              </a:rPr>
              <a:t> que ejecuta métodos de devolución de llamada en subprocesos del grupo de subprocesos [2].</a:t>
            </a:r>
            <a:endParaRPr lang="es-MX" sz="1800" dirty="0">
              <a:solidFill>
                <a:schemeClr val="dk2"/>
              </a:solidFill>
              <a:latin typeface="Calibri" panose="020F0502020204030204" pitchFamily="34" charset="0"/>
              <a:cs typeface="Arial" panose="020B0604020202020204" pitchFamily="34" charset="0"/>
              <a:sym typeface="Gill Sans"/>
            </a:endParaRPr>
          </a:p>
        </p:txBody>
      </p:sp>
      <p:sp>
        <p:nvSpPr>
          <p:cNvPr id="15" name="Google Shape;114;p2">
            <a:extLst>
              <a:ext uri="{FF2B5EF4-FFF2-40B4-BE49-F238E27FC236}">
                <a16:creationId xmlns:a16="http://schemas.microsoft.com/office/drawing/2014/main" id="{CF401E54-23CC-ABE9-3CF7-CC4CBE142525}"/>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rgbClr val="FFFF00"/>
                </a:solidFill>
              </a:rPr>
              <a:t>1.3.1 </a:t>
            </a:r>
            <a:r>
              <a:rPr lang="es-MX" sz="650" dirty="0">
                <a:solidFill>
                  <a:srgbClr val="FFFF00"/>
                </a:solidFill>
              </a:rPr>
              <a:t>CLASE SYSTEM.THREADING</a:t>
            </a:r>
          </a:p>
          <a:p>
            <a:pPr marL="1219835" lvl="2" indent="-270510">
              <a:lnSpc>
                <a:spcPct val="90000"/>
              </a:lnSpc>
              <a:spcBef>
                <a:spcPts val="840"/>
              </a:spcBef>
              <a:buClr>
                <a:srgbClr val="4590B8"/>
              </a:buClr>
              <a:buSzPts val="1104"/>
            </a:pPr>
            <a:r>
              <a:rPr lang="es-MX" sz="650" dirty="0">
                <a:solidFill>
                  <a:schemeClr val="lt1"/>
                </a:solidFill>
              </a:rPr>
              <a:t>1.3.2 THREADSTART</a:t>
            </a:r>
          </a:p>
          <a:p>
            <a:pPr marL="1219835" lvl="2" indent="-270510">
              <a:lnSpc>
                <a:spcPct val="90000"/>
              </a:lnSpc>
              <a:spcBef>
                <a:spcPts val="840"/>
              </a:spcBef>
              <a:buClr>
                <a:srgbClr val="4590B8"/>
              </a:buClr>
              <a:buSzPts val="1104"/>
            </a:pPr>
            <a:r>
              <a:rPr lang="es-MX" sz="650" dirty="0">
                <a:solidFill>
                  <a:schemeClr val="lt1"/>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1026" name="Picture 2" descr="Hilos en Java utilizando la clase Thread – Notas de software">
            <a:extLst>
              <a:ext uri="{FF2B5EF4-FFF2-40B4-BE49-F238E27FC236}">
                <a16:creationId xmlns:a16="http://schemas.microsoft.com/office/drawing/2014/main" id="{C5C0DC24-0474-F7E9-7484-2FC5C013A4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2530" y="4307875"/>
            <a:ext cx="3671887" cy="216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699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2.3. EJECUCIÓN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60</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2"/>
            <a:ext cx="8612478" cy="1013700"/>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EL proyecto dará la siguiente vista de la aplicación </a:t>
            </a:r>
            <a:r>
              <a:rPr lang="es-MX" sz="1800" dirty="0" err="1">
                <a:solidFill>
                  <a:schemeClr val="bg1"/>
                </a:solidFill>
                <a:latin typeface="Gill Sans" panose="020B0604020202020204" charset="0"/>
                <a:cs typeface="Arial" panose="020B0604020202020204" pitchFamily="34" charset="0"/>
              </a:rPr>
              <a:t>dotnet</a:t>
            </a:r>
            <a:r>
              <a:rPr lang="es-MX" sz="1800" dirty="0">
                <a:solidFill>
                  <a:schemeClr val="bg1"/>
                </a:solidFill>
                <a:latin typeface="Gill Sans" panose="020B0604020202020204" charset="0"/>
                <a:cs typeface="Arial" panose="020B0604020202020204" pitchFamily="34" charset="0"/>
              </a:rPr>
              <a:t> de tipo consola.</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8" name="Google Shape;114;p2">
            <a:extLst>
              <a:ext uri="{FF2B5EF4-FFF2-40B4-BE49-F238E27FC236}">
                <a16:creationId xmlns:a16="http://schemas.microsoft.com/office/drawing/2014/main" id="{CE6758DE-9107-770B-EFF5-471D82841CDA}"/>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chemeClr val="bg1"/>
                </a:solidFill>
              </a:rPr>
              <a:t>2.2	CODIFICACIÓN DEL PROYECTO</a:t>
            </a:r>
          </a:p>
          <a:p>
            <a:pPr marL="629920" lvl="1" indent="-270510">
              <a:lnSpc>
                <a:spcPct val="90000"/>
              </a:lnSpc>
              <a:spcBef>
                <a:spcPts val="840"/>
              </a:spcBef>
              <a:buClr>
                <a:srgbClr val="4590B8"/>
              </a:buClr>
              <a:buSzPts val="1104"/>
            </a:pPr>
            <a:r>
              <a:rPr lang="es-ES" sz="650" dirty="0">
                <a:solidFill>
                  <a:srgbClr val="FFFF00"/>
                </a:solidFill>
              </a:rPr>
              <a:t>2.3	EJECUCIÓN DEL PROYECTO</a:t>
            </a:r>
            <a:endParaRPr lang="en-US" sz="650" dirty="0">
              <a:solidFill>
                <a:srgbClr val="FFFF00"/>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5" name="Imagen 4">
            <a:extLst>
              <a:ext uri="{FF2B5EF4-FFF2-40B4-BE49-F238E27FC236}">
                <a16:creationId xmlns:a16="http://schemas.microsoft.com/office/drawing/2014/main" id="{6D1F0D73-0D63-63C0-DE81-77555FACFA56}"/>
              </a:ext>
            </a:extLst>
          </p:cNvPr>
          <p:cNvPicPr>
            <a:picLocks noChangeAspect="1"/>
          </p:cNvPicPr>
          <p:nvPr/>
        </p:nvPicPr>
        <p:blipFill>
          <a:blip r:embed="rId3"/>
          <a:stretch>
            <a:fillRect/>
          </a:stretch>
        </p:blipFill>
        <p:spPr>
          <a:xfrm>
            <a:off x="1269420" y="3577296"/>
            <a:ext cx="2890008" cy="2235667"/>
          </a:xfrm>
          <a:prstGeom prst="rect">
            <a:avLst/>
          </a:prstGeom>
        </p:spPr>
      </p:pic>
      <p:pic>
        <p:nvPicPr>
          <p:cNvPr id="9" name="Imagen 8">
            <a:extLst>
              <a:ext uri="{FF2B5EF4-FFF2-40B4-BE49-F238E27FC236}">
                <a16:creationId xmlns:a16="http://schemas.microsoft.com/office/drawing/2014/main" id="{DB926BAB-05DB-8C6A-CC91-CF2277F5487D}"/>
              </a:ext>
            </a:extLst>
          </p:cNvPr>
          <p:cNvPicPr>
            <a:picLocks noChangeAspect="1"/>
          </p:cNvPicPr>
          <p:nvPr/>
        </p:nvPicPr>
        <p:blipFill>
          <a:blip r:embed="rId4"/>
          <a:stretch>
            <a:fillRect/>
          </a:stretch>
        </p:blipFill>
        <p:spPr>
          <a:xfrm>
            <a:off x="4586202" y="3625833"/>
            <a:ext cx="3019479" cy="2187130"/>
          </a:xfrm>
          <a:prstGeom prst="rect">
            <a:avLst/>
          </a:prstGeom>
        </p:spPr>
      </p:pic>
    </p:spTree>
    <p:extLst>
      <p:ext uri="{BB962C8B-B14F-4D97-AF65-F5344CB8AC3E}">
        <p14:creationId xmlns:p14="http://schemas.microsoft.com/office/powerpoint/2010/main" val="1258286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2.3. EJECUCIÓN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61</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2"/>
            <a:ext cx="8612478" cy="1192208"/>
          </a:xfrm>
          <a:prstGeom prst="rect">
            <a:avLst/>
          </a:prstGeom>
          <a:solidFill>
            <a:schemeClr val="accent1"/>
          </a:solidFill>
          <a:ln>
            <a:noFill/>
          </a:ln>
        </p:spPr>
        <p:txBody>
          <a:bodyPr spcFirstLastPara="1" wrap="square" lIns="91425" tIns="91425" rIns="91425" bIns="91425" anchor="ctr" anchorCtr="0">
            <a:noAutofit/>
          </a:bodyPr>
          <a:lstStyle/>
          <a:p>
            <a:pPr>
              <a:lnSpc>
                <a:spcPct val="115000"/>
              </a:lnSpc>
              <a:spcAft>
                <a:spcPts val="1000"/>
              </a:spcAft>
            </a:pPr>
            <a:r>
              <a:rPr lang="es-MX" sz="1800" dirty="0">
                <a:solidFill>
                  <a:schemeClr val="bg1"/>
                </a:solidFill>
                <a:latin typeface="Gill Sans" panose="020B0604020202020204" charset="0"/>
                <a:cs typeface="Arial" panose="020B0604020202020204" pitchFamily="34" charset="0"/>
              </a:rPr>
              <a:t>Se ejecutará el aplicativo mediante el botón situado en la parte superior con símbolo de Play (Nombre del proyecto).</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7" name="Google Shape;114;p2">
            <a:extLst>
              <a:ext uri="{FF2B5EF4-FFF2-40B4-BE49-F238E27FC236}">
                <a16:creationId xmlns:a16="http://schemas.microsoft.com/office/drawing/2014/main" id="{A8AD6CB1-0DF8-4268-3D20-0DA5249408DE}"/>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chemeClr val="bg1"/>
                </a:solidFill>
              </a:rPr>
              <a:t>2.2	CODIFICACIÓN DEL PROYECTO</a:t>
            </a:r>
          </a:p>
          <a:p>
            <a:pPr marL="629920" lvl="1" indent="-270510">
              <a:lnSpc>
                <a:spcPct val="90000"/>
              </a:lnSpc>
              <a:spcBef>
                <a:spcPts val="840"/>
              </a:spcBef>
              <a:buClr>
                <a:srgbClr val="4590B8"/>
              </a:buClr>
              <a:buSzPts val="1104"/>
            </a:pPr>
            <a:r>
              <a:rPr lang="es-ES" sz="650" dirty="0">
                <a:solidFill>
                  <a:srgbClr val="FFFF00"/>
                </a:solidFill>
              </a:rPr>
              <a:t>2.3	EJECUCIÓN DEL PROYECTO</a:t>
            </a:r>
            <a:endParaRPr lang="en-US" sz="650" dirty="0">
              <a:solidFill>
                <a:srgbClr val="FFFF00"/>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a:extLst>
              <a:ext uri="{FF2B5EF4-FFF2-40B4-BE49-F238E27FC236}">
                <a16:creationId xmlns:a16="http://schemas.microsoft.com/office/drawing/2014/main" id="{C1422157-0F09-492E-D9CE-0B3DA2D9AF17}"/>
              </a:ext>
            </a:extLst>
          </p:cNvPr>
          <p:cNvPicPr>
            <a:picLocks noChangeAspect="1"/>
          </p:cNvPicPr>
          <p:nvPr/>
        </p:nvPicPr>
        <p:blipFill>
          <a:blip r:embed="rId3"/>
          <a:stretch>
            <a:fillRect/>
          </a:stretch>
        </p:blipFill>
        <p:spPr>
          <a:xfrm>
            <a:off x="161731" y="4008214"/>
            <a:ext cx="3344556" cy="278713"/>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02890185-D06F-3A7B-36AA-5925D3B563AF}"/>
              </a:ext>
            </a:extLst>
          </p:cNvPr>
          <p:cNvPicPr>
            <a:picLocks noChangeAspect="1"/>
          </p:cNvPicPr>
          <p:nvPr/>
        </p:nvPicPr>
        <p:blipFill>
          <a:blip r:embed="rId4"/>
          <a:stretch>
            <a:fillRect/>
          </a:stretch>
        </p:blipFill>
        <p:spPr>
          <a:xfrm>
            <a:off x="3723373" y="3103370"/>
            <a:ext cx="5389578" cy="3716124"/>
          </a:xfrm>
          <a:prstGeom prst="rect">
            <a:avLst/>
          </a:prstGeom>
        </p:spPr>
      </p:pic>
    </p:spTree>
    <p:extLst>
      <p:ext uri="{BB962C8B-B14F-4D97-AF65-F5344CB8AC3E}">
        <p14:creationId xmlns:p14="http://schemas.microsoft.com/office/powerpoint/2010/main" val="33397371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84bad15dac_1_2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s-ES" dirty="0"/>
              <a:t>2.3. EJECUCIÓN DEL PROYECTO</a:t>
            </a:r>
            <a:endParaRPr dirty="0"/>
          </a:p>
        </p:txBody>
      </p:sp>
      <p:sp>
        <p:nvSpPr>
          <p:cNvPr id="326" name="Google Shape;326;g184bad15dac_1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90000"/>
              </a:lnSpc>
              <a:spcBef>
                <a:spcPts val="840"/>
              </a:spcBef>
              <a:spcAft>
                <a:spcPts val="0"/>
              </a:spcAft>
              <a:buNone/>
            </a:pPr>
            <a:endParaRPr/>
          </a:p>
        </p:txBody>
      </p:sp>
      <p:sp>
        <p:nvSpPr>
          <p:cNvPr id="329" name="Google Shape;329;g184bad15dac_1_29"/>
          <p:cNvSpPr txBox="1"/>
          <p:nvPr/>
        </p:nvSpPr>
        <p:spPr>
          <a:xfrm>
            <a:off x="11725825"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62</a:t>
            </a:r>
          </a:p>
        </p:txBody>
      </p:sp>
      <p:sp>
        <p:nvSpPr>
          <p:cNvPr id="6" name="Google Shape;340;g184bad15dac_1_58">
            <a:extLst>
              <a:ext uri="{FF2B5EF4-FFF2-40B4-BE49-F238E27FC236}">
                <a16:creationId xmlns:a16="http://schemas.microsoft.com/office/drawing/2014/main" id="{6F9F1472-18A5-6CD0-A97E-CDD1C41DA0BE}"/>
              </a:ext>
            </a:extLst>
          </p:cNvPr>
          <p:cNvSpPr/>
          <p:nvPr/>
        </p:nvSpPr>
        <p:spPr>
          <a:xfrm>
            <a:off x="504631" y="1911162"/>
            <a:ext cx="8612478" cy="1517838"/>
          </a:xfrm>
          <a:prstGeom prst="rect">
            <a:avLst/>
          </a:prstGeom>
          <a:solidFill>
            <a:schemeClr val="accent1"/>
          </a:solidFill>
          <a:ln>
            <a:noFill/>
          </a:ln>
        </p:spPr>
        <p:txBody>
          <a:bodyPr spcFirstLastPara="1" wrap="square" lIns="91425" tIns="91425" rIns="91425" bIns="91425" anchor="ctr" anchorCtr="0">
            <a:noAutofit/>
          </a:bodyPr>
          <a:lstStyle/>
          <a:p>
            <a:pPr algn="just">
              <a:lnSpc>
                <a:spcPct val="115000"/>
              </a:lnSpc>
              <a:spcAft>
                <a:spcPts val="1000"/>
              </a:spcAft>
            </a:pPr>
            <a:r>
              <a:rPr lang="es-MX" sz="1800" dirty="0">
                <a:solidFill>
                  <a:schemeClr val="bg1"/>
                </a:solidFill>
                <a:latin typeface="Gill Sans" panose="020B0604020202020204" charset="0"/>
                <a:cs typeface="Arial" panose="020B0604020202020204" pitchFamily="34" charset="0"/>
              </a:rPr>
              <a:t>Una vez presionado sobre el botón se realizará una serie de impresiones por consola mostrando que primero se ejecutarán las tareas respectivas seguidos de los hilos de ejecución.</a:t>
            </a:r>
          </a:p>
          <a:p>
            <a:pPr>
              <a:lnSpc>
                <a:spcPct val="115000"/>
              </a:lnSpc>
              <a:spcAft>
                <a:spcPts val="1000"/>
              </a:spcAft>
            </a:pPr>
            <a:endParaRPr lang="en-US"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7" name="Google Shape;114;p2">
            <a:extLst>
              <a:ext uri="{FF2B5EF4-FFF2-40B4-BE49-F238E27FC236}">
                <a16:creationId xmlns:a16="http://schemas.microsoft.com/office/drawing/2014/main" id="{A8AD6CB1-0DF8-4268-3D20-0DA5249408DE}"/>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chemeClr val="bg1"/>
                </a:solidFill>
              </a:rPr>
              <a:t>2.2	CODIFICACIÓN DEL PROYECTO</a:t>
            </a:r>
          </a:p>
          <a:p>
            <a:pPr marL="629920" lvl="1" indent="-270510">
              <a:lnSpc>
                <a:spcPct val="90000"/>
              </a:lnSpc>
              <a:spcBef>
                <a:spcPts val="840"/>
              </a:spcBef>
              <a:buClr>
                <a:srgbClr val="4590B8"/>
              </a:buClr>
              <a:buSzPts val="1104"/>
            </a:pPr>
            <a:r>
              <a:rPr lang="es-ES" sz="650" dirty="0">
                <a:solidFill>
                  <a:srgbClr val="FFFF00"/>
                </a:solidFill>
              </a:rPr>
              <a:t>2.3	EJECUCIÓN DEL PROYECTO</a:t>
            </a:r>
            <a:endParaRPr lang="en-US" sz="650" dirty="0">
              <a:solidFill>
                <a:srgbClr val="FFFF00"/>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pic>
        <p:nvPicPr>
          <p:cNvPr id="2" name="Imagen 1">
            <a:extLst>
              <a:ext uri="{FF2B5EF4-FFF2-40B4-BE49-F238E27FC236}">
                <a16:creationId xmlns:a16="http://schemas.microsoft.com/office/drawing/2014/main" id="{C1422157-0F09-492E-D9CE-0B3DA2D9AF17}"/>
              </a:ext>
            </a:extLst>
          </p:cNvPr>
          <p:cNvPicPr>
            <a:picLocks noChangeAspect="1"/>
          </p:cNvPicPr>
          <p:nvPr/>
        </p:nvPicPr>
        <p:blipFill>
          <a:blip r:embed="rId3"/>
          <a:stretch>
            <a:fillRect/>
          </a:stretch>
        </p:blipFill>
        <p:spPr>
          <a:xfrm>
            <a:off x="68834" y="4672195"/>
            <a:ext cx="3295722" cy="274643"/>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AE885936-69BF-1615-62E8-54DB619C0770}"/>
              </a:ext>
            </a:extLst>
          </p:cNvPr>
          <p:cNvPicPr>
            <a:picLocks noChangeAspect="1"/>
          </p:cNvPicPr>
          <p:nvPr/>
        </p:nvPicPr>
        <p:blipFill>
          <a:blip r:embed="rId4"/>
          <a:stretch>
            <a:fillRect/>
          </a:stretch>
        </p:blipFill>
        <p:spPr>
          <a:xfrm>
            <a:off x="3349040" y="3429000"/>
            <a:ext cx="5802519" cy="3487779"/>
          </a:xfrm>
          <a:prstGeom prst="rect">
            <a:avLst/>
          </a:prstGeom>
        </p:spPr>
      </p:pic>
    </p:spTree>
    <p:extLst>
      <p:ext uri="{BB962C8B-B14F-4D97-AF65-F5344CB8AC3E}">
        <p14:creationId xmlns:p14="http://schemas.microsoft.com/office/powerpoint/2010/main" val="4090466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3.	CONCLUSIONES</a:t>
            </a:r>
            <a:endParaRPr/>
          </a:p>
        </p:txBody>
      </p:sp>
      <p:sp>
        <p:nvSpPr>
          <p:cNvPr id="416" name="Google Shape;416;p35"/>
          <p:cNvSpPr txBox="1">
            <a:spLocks noGrp="1"/>
          </p:cNvSpPr>
          <p:nvPr>
            <p:ph type="body" idx="1"/>
          </p:nvPr>
        </p:nvSpPr>
        <p:spPr>
          <a:xfrm>
            <a:off x="581200" y="2180501"/>
            <a:ext cx="8176800" cy="4367700"/>
          </a:xfrm>
          <a:prstGeom prst="rect">
            <a:avLst/>
          </a:prstGeom>
          <a:noFill/>
          <a:ln>
            <a:noFill/>
          </a:ln>
        </p:spPr>
        <p:txBody>
          <a:bodyPr spcFirstLastPara="1" wrap="square" lIns="91425" tIns="45700" rIns="91425" bIns="45700" anchor="ctr" anchorCtr="0">
            <a:normAutofit lnSpcReduction="10000"/>
          </a:bodyPr>
          <a:lstStyle/>
          <a:p>
            <a:pPr marL="342900" lvl="0" indent="-342900">
              <a:lnSpc>
                <a:spcPct val="107000"/>
              </a:lnSpc>
              <a:spcAft>
                <a:spcPts val="800"/>
              </a:spcAft>
              <a:buFont typeface="Wingdings" panose="05000000000000000000" pitchFamily="2" charset="2"/>
              <a:buChar char=""/>
            </a:pPr>
            <a:r>
              <a:rPr lang="es-EC" sz="1800" dirty="0">
                <a:effectLst/>
                <a:latin typeface="Calibri" panose="020F0502020204030204" pitchFamily="34" charset="0"/>
                <a:ea typeface="Calibri" panose="020F0502020204030204" pitchFamily="34" charset="0"/>
                <a:cs typeface="Calibri" panose="020F0502020204030204" pitchFamily="34" charset="0"/>
              </a:rPr>
              <a:t>En este proyecto, hemos explorado y aplicado el concepto de hilos tanto en .NET como en Java. A través de la práctica, hemos comprendido cómo manejarlos de manera efectiva. Inicialmente, partimos de una aplicación con un único hilo de ejecución y luego avanzamos hacia una implementación más compleja con múltiples hilos independientes. Esto nos permitió experimentar con la capacidad de generar mono tareas y multitareas en las aplicaciones.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s-EC" sz="1800" dirty="0">
                <a:effectLst/>
                <a:latin typeface="Calibri" panose="020F0502020204030204" pitchFamily="34" charset="0"/>
                <a:ea typeface="Calibri" panose="020F0502020204030204" pitchFamily="34" charset="0"/>
                <a:cs typeface="Calibri" panose="020F0502020204030204" pitchFamily="34" charset="0"/>
              </a:rPr>
              <a:t>En el proceso, hemos aprendido sobre la versatilidad que los hilos aportan a las aplicaciones desarrolladas en ambos lenguajes. Observamos cómo una aplicación simple puede mejorar significativamente su funcionamiento y rendimiento al emplear hilos para desempeñar diversas tareas. Este aprendizaje reforzó la importancia de utilizar hilos en el desarrollo de aplicaciones .NET y cómo pueden potenciar la eficiencia y el rendimiento de dichas aplicaciones, especialmente cuando se combinan con una estructura bien definida, como el patrón Modelo-Vista-Controlador (MVC).</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7" name="Google Shape;417;p35"/>
          <p:cNvSpPr txBox="1"/>
          <p:nvPr/>
        </p:nvSpPr>
        <p:spPr>
          <a:xfrm>
            <a:off x="11704320" y="6427410"/>
            <a:ext cx="46736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35</a:t>
            </a:r>
            <a:endParaRPr/>
          </a:p>
        </p:txBody>
      </p:sp>
      <p:sp>
        <p:nvSpPr>
          <p:cNvPr id="418" name="Google Shape;418;p35"/>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420" name="Google Shape;420;p35"/>
          <p:cNvSpPr txBox="1"/>
          <p:nvPr/>
        </p:nvSpPr>
        <p:spPr>
          <a:xfrm>
            <a:off x="11725500" y="6457931"/>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63</a:t>
            </a:r>
          </a:p>
        </p:txBody>
      </p:sp>
      <p:sp>
        <p:nvSpPr>
          <p:cNvPr id="3" name="Google Shape;114;p2">
            <a:extLst>
              <a:ext uri="{FF2B5EF4-FFF2-40B4-BE49-F238E27FC236}">
                <a16:creationId xmlns:a16="http://schemas.microsoft.com/office/drawing/2014/main" id="{E1FBFC82-1858-A835-719F-DEA22637C18D}"/>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chemeClr val="bg1"/>
                </a:solidFill>
              </a:rPr>
              <a:t>2.2	CODIFICACIÓN DEL PROYECTO</a:t>
            </a:r>
          </a:p>
          <a:p>
            <a:pPr marL="629920" lvl="1" indent="-270510">
              <a:lnSpc>
                <a:spcPct val="90000"/>
              </a:lnSpc>
              <a:spcBef>
                <a:spcPts val="840"/>
              </a:spcBef>
              <a:buClr>
                <a:srgbClr val="4590B8"/>
              </a:buClr>
              <a:buSzPts val="1104"/>
            </a:pPr>
            <a:r>
              <a:rPr lang="es-ES" sz="650" dirty="0">
                <a:solidFill>
                  <a:schemeClr val="bg1"/>
                </a:solidFill>
              </a:rPr>
              <a:t>2.3	EJECUCIÓN DEL PROYECTO</a:t>
            </a:r>
            <a:endParaRPr lang="en-US" sz="650" dirty="0">
              <a:solidFill>
                <a:schemeClr val="bg1"/>
              </a:solidFill>
            </a:endParaRPr>
          </a:p>
          <a:p>
            <a:pPr marL="305435" indent="-270510">
              <a:lnSpc>
                <a:spcPct val="90000"/>
              </a:lnSpc>
              <a:spcBef>
                <a:spcPts val="840"/>
              </a:spcBef>
              <a:buClr>
                <a:srgbClr val="4590B8"/>
              </a:buClr>
              <a:buSzPts val="1104"/>
            </a:pPr>
            <a:r>
              <a:rPr lang="es-ES" sz="650" dirty="0">
                <a:solidFill>
                  <a:srgbClr val="FFFF00"/>
                </a:solidFill>
              </a:rPr>
              <a:t>3	CONCLUSIONES</a:t>
            </a:r>
            <a:endParaRPr lang="en-US" sz="650" dirty="0">
              <a:solidFill>
                <a:srgbClr val="FFFF00"/>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4.	RECOMENDACIONES</a:t>
            </a:r>
            <a:endParaRPr/>
          </a:p>
        </p:txBody>
      </p:sp>
      <p:sp>
        <p:nvSpPr>
          <p:cNvPr id="426" name="Google Shape;426;p36"/>
          <p:cNvSpPr txBox="1">
            <a:spLocks noGrp="1"/>
          </p:cNvSpPr>
          <p:nvPr>
            <p:ph type="body" idx="1"/>
          </p:nvPr>
        </p:nvSpPr>
        <p:spPr>
          <a:xfrm>
            <a:off x="581192" y="2477541"/>
            <a:ext cx="8176728" cy="3678303"/>
          </a:xfrm>
          <a:prstGeom prst="rect">
            <a:avLst/>
          </a:prstGeom>
          <a:noFill/>
          <a:ln>
            <a:noFill/>
          </a:ln>
        </p:spPr>
        <p:txBody>
          <a:bodyPr spcFirstLastPara="1" wrap="square" lIns="91425" tIns="45700" rIns="91425" bIns="45700" anchor="ctr" anchorCtr="0">
            <a:normAutofit/>
          </a:bodyPr>
          <a:lstStyle/>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En primer lugar, se sugiere utilizar un IDE estandarizado como Visual Studio .NET para aumentar la eficiencia en el desarrollo de proyectos. Esto ayudará a maximizar la productividad durante el proceso de programación.</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En segundo lugar, se aconseja mantener una documentación detallada del aplicativo en desarrollo. Esto beneficia tanto al lector, al proporcionar un mejor entendimiento del proyecto, como al desarrollador, al facilitar el aprendizaje y el seguimiento del progreso del desarrollo.</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7" name="Google Shape;427;p36"/>
          <p:cNvSpPr txBox="1"/>
          <p:nvPr/>
        </p:nvSpPr>
        <p:spPr>
          <a:xfrm>
            <a:off x="11704320" y="6427410"/>
            <a:ext cx="467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29</a:t>
            </a:r>
            <a:endParaRPr/>
          </a:p>
        </p:txBody>
      </p:sp>
      <p:sp>
        <p:nvSpPr>
          <p:cNvPr id="428" name="Google Shape;428;p3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430" name="Google Shape;430;p36"/>
          <p:cNvSpPr txBox="1"/>
          <p:nvPr/>
        </p:nvSpPr>
        <p:spPr>
          <a:xfrm>
            <a:off x="11725500" y="6457931"/>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64</a:t>
            </a:r>
          </a:p>
        </p:txBody>
      </p:sp>
      <p:sp>
        <p:nvSpPr>
          <p:cNvPr id="2" name="Google Shape;114;p2">
            <a:extLst>
              <a:ext uri="{FF2B5EF4-FFF2-40B4-BE49-F238E27FC236}">
                <a16:creationId xmlns:a16="http://schemas.microsoft.com/office/drawing/2014/main" id="{461B8D39-951C-7D5B-F4D4-D966493FE1B7}"/>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chemeClr val="bg1"/>
                </a:solidFill>
              </a:rPr>
              <a:t>2.2	CODIFICACIÓN DEL PROYECTO</a:t>
            </a:r>
          </a:p>
          <a:p>
            <a:pPr marL="629920" lvl="1" indent="-270510">
              <a:lnSpc>
                <a:spcPct val="90000"/>
              </a:lnSpc>
              <a:spcBef>
                <a:spcPts val="840"/>
              </a:spcBef>
              <a:buClr>
                <a:srgbClr val="4590B8"/>
              </a:buClr>
              <a:buSzPts val="1104"/>
            </a:pPr>
            <a:r>
              <a:rPr lang="es-ES" sz="650" dirty="0">
                <a:solidFill>
                  <a:schemeClr val="bg1"/>
                </a:solidFill>
              </a:rPr>
              <a:t>2.3	EJECUCIÓN DEL PROYECTO</a:t>
            </a:r>
            <a:endParaRPr lang="en-US" sz="650" dirty="0">
              <a:solidFill>
                <a:schemeClr val="bg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rgbClr val="FFFF00"/>
                </a:solidFill>
              </a:rPr>
              <a:t>4	RECOMENDACIONES</a:t>
            </a:r>
            <a:endParaRPr lang="en-US" sz="650" dirty="0">
              <a:solidFill>
                <a:srgbClr val="FFFF00"/>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5.	BIBLIOGRAFÍA</a:t>
            </a:r>
            <a:endParaRPr/>
          </a:p>
        </p:txBody>
      </p:sp>
      <p:sp>
        <p:nvSpPr>
          <p:cNvPr id="436" name="Google Shape;436;p37"/>
          <p:cNvSpPr txBox="1">
            <a:spLocks noGrp="1"/>
          </p:cNvSpPr>
          <p:nvPr>
            <p:ph type="body" idx="1"/>
          </p:nvPr>
        </p:nvSpPr>
        <p:spPr>
          <a:xfrm>
            <a:off x="20319" y="1971112"/>
            <a:ext cx="8921433" cy="5034900"/>
          </a:xfrm>
          <a:prstGeom prst="rect">
            <a:avLst/>
          </a:prstGeom>
          <a:noFill/>
          <a:ln>
            <a:noFill/>
          </a:ln>
        </p:spPr>
        <p:txBody>
          <a:bodyPr spcFirstLastPara="1" wrap="square" lIns="91425" tIns="45700" rIns="91425" bIns="45700" anchor="ctr" anchorCtr="0">
            <a:noAutofit/>
          </a:bodyPr>
          <a:lstStyle/>
          <a:p>
            <a:pPr>
              <a:lnSpc>
                <a:spcPct val="115000"/>
              </a:lnSpc>
              <a:spcAft>
                <a:spcPts val="1000"/>
              </a:spcAft>
            </a:pPr>
            <a:r>
              <a:rPr lang="es-EC" sz="800" dirty="0">
                <a:effectLst/>
                <a:latin typeface="Calibri" panose="020F0502020204030204" pitchFamily="34" charset="0"/>
                <a:ea typeface="Calibri" panose="020F0502020204030204" pitchFamily="34" charset="0"/>
                <a:cs typeface="Times New Roman" panose="02020603050405020304" pitchFamily="18" charset="0"/>
              </a:rPr>
              <a:t>[1] Barrios, E. (2020, 20 de diciembre). Píldoras de C#: </a:t>
            </a:r>
            <a:r>
              <a:rPr lang="es-EC" sz="800" dirty="0" err="1">
                <a:effectLst/>
                <a:latin typeface="Calibri" panose="020F0502020204030204" pitchFamily="34" charset="0"/>
                <a:ea typeface="Calibri" panose="020F0502020204030204" pitchFamily="34" charset="0"/>
                <a:cs typeface="Times New Roman" panose="02020603050405020304" pitchFamily="18" charset="0"/>
              </a:rPr>
              <a:t>Task</a:t>
            </a:r>
            <a:r>
              <a:rPr lang="es-EC" sz="800" dirty="0">
                <a:effectLst/>
                <a:latin typeface="Calibri" panose="020F0502020204030204" pitchFamily="34" charset="0"/>
                <a:ea typeface="Calibri" panose="020F0502020204030204" pitchFamily="34" charset="0"/>
                <a:cs typeface="Times New Roman" panose="02020603050405020304" pitchFamily="18" charset="0"/>
              </a:rPr>
              <a:t> </a:t>
            </a:r>
            <a:r>
              <a:rPr lang="es-EC" sz="800" dirty="0" err="1">
                <a:effectLst/>
                <a:latin typeface="Calibri" panose="020F0502020204030204" pitchFamily="34" charset="0"/>
                <a:ea typeface="Calibri" panose="020F0502020204030204" pitchFamily="34" charset="0"/>
                <a:cs typeface="Times New Roman" panose="02020603050405020304" pitchFamily="18" charset="0"/>
              </a:rPr>
              <a:t>Parallel</a:t>
            </a:r>
            <a:r>
              <a:rPr lang="es-EC" sz="800" dirty="0">
                <a:effectLst/>
                <a:latin typeface="Calibri" panose="020F0502020204030204" pitchFamily="34" charset="0"/>
                <a:ea typeface="Calibri" panose="020F0502020204030204" pitchFamily="34" charset="0"/>
                <a:cs typeface="Times New Roman" panose="02020603050405020304" pitchFamily="18" charset="0"/>
              </a:rPr>
              <a:t> Library (TPL) Procesamiento Multihilo y asíncrono. </a:t>
            </a:r>
            <a:r>
              <a:rPr lang="en-US" sz="800" dirty="0">
                <a:effectLst/>
                <a:latin typeface="Calibri" panose="020F0502020204030204" pitchFamily="34" charset="0"/>
                <a:ea typeface="Calibri" panose="020F0502020204030204" pitchFamily="34" charset="0"/>
                <a:cs typeface="Times New Roman" panose="02020603050405020304" pitchFamily="18" charset="0"/>
              </a:rPr>
              <a:t>DEV Community </a:t>
            </a:r>
            <a:r>
              <a:rPr lang="es-EC" sz="8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800" dirty="0">
                <a:effectLst/>
                <a:latin typeface="Calibri" panose="020F0502020204030204" pitchFamily="34" charset="0"/>
                <a:ea typeface="Calibri" panose="020F0502020204030204" pitchFamily="34" charset="0"/>
                <a:cs typeface="Times New Roman" panose="02020603050405020304" pitchFamily="18" charset="0"/>
              </a:rPr>
              <a:t>. </a:t>
            </a:r>
            <a:r>
              <a:rPr lang="en-US" sz="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https://dev.to/ebarrioscode/pildoras-de-c-task-parallel-library-tpl-procesamiento-multihilo-y-asincrono-18mp#:~:text=Un%20Thread%20(Hilo)%20es%20algo,es%20que%20los%20Threads%20comparten</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Espacio de nombres". Microsoft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Learn</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Build</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skills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that</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open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doors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career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https://learn.microsoft.com/es-es/dotnet/api/system.threading?view=net-7.0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18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 "C #Ya - Delegados". Tutoriales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Programacion</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Ya.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5"/>
              </a:rPr>
              <a:t>https://www.tutorialesprogramacionya.com/csharpya/detalleconcepto.php?codigo=217&amp;amp;inicio=80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18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ThreadStart</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Delegado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Learn</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Build</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skills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that</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open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doors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career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6"/>
              </a:rPr>
              <a:t>https://learn.microsoft.com/es-es/dotnet/api/system.threading.threadstart?view=net-7.0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18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ThreadPool</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Clase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Learn</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Build</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skills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that</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open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doors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career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7"/>
              </a:rPr>
              <a:t>https://learn.microsoft.com/es-es/dotnet/api/system.threading.threadpool?view=net-7.0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18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 "ThreadState EnumeraciÃ³n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Learn</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Build</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skills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that</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open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doors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career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8"/>
              </a:rPr>
              <a:t>https://learn.microsoft.com/es-es/dotnet/api/system.threading.threadstate?view=net-7.0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18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ThreadPriority</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EnumeraciÃ³n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Learn</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Build</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skills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that</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open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doors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career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9"/>
              </a:rPr>
              <a:t>https://learn.microsoft.com/es-es/dotnet/api/system.threading.threadpriority?view=net-7.0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18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ThreadLocal</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Clase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Learn</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Build</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skills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that</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open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doors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career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0"/>
              </a:rPr>
              <a:t>https://learn.microsoft.com/es-es/dotnet/api/system.threading.threadlocal-1?view=net-7.0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18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 "Subprocesos y subprocesamiento". Microsoft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Learn</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Build</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skills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that</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open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doors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career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1"/>
              </a:rPr>
              <a:t>https://learn.microsoft.com/es-es/dotnet/standard/threading/threads-and-threading</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18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 "DestrucciÃ³n de subprocesos". Microsoft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Learn</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Build</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skills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that</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open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doors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career</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2"/>
              </a:rPr>
              <a:t>https://learn.microsoft.com/es-es/dotnet/standard/threading/destroying-threads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18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US" sz="100" dirty="0">
              <a:effectLst/>
              <a:latin typeface="Gill Sans" panose="020B0604020202020204" charset="0"/>
              <a:ea typeface="Calibri" panose="020F0502020204030204" pitchFamily="34" charset="0"/>
              <a:cs typeface="Arial" panose="020B0604020202020204" pitchFamily="34" charset="0"/>
            </a:endParaRPr>
          </a:p>
        </p:txBody>
      </p:sp>
      <p:sp>
        <p:nvSpPr>
          <p:cNvPr id="437" name="Google Shape;437;p37"/>
          <p:cNvSpPr txBox="1"/>
          <p:nvPr/>
        </p:nvSpPr>
        <p:spPr>
          <a:xfrm>
            <a:off x="11704320" y="6427410"/>
            <a:ext cx="46736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30</a:t>
            </a:r>
            <a:endParaRPr/>
          </a:p>
        </p:txBody>
      </p:sp>
      <p:sp>
        <p:nvSpPr>
          <p:cNvPr id="438" name="Google Shape;438;p3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440" name="Google Shape;440;p37"/>
          <p:cNvSpPr txBox="1"/>
          <p:nvPr/>
        </p:nvSpPr>
        <p:spPr>
          <a:xfrm>
            <a:off x="11735657"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65</a:t>
            </a:r>
          </a:p>
        </p:txBody>
      </p:sp>
      <p:sp>
        <p:nvSpPr>
          <p:cNvPr id="2" name="Google Shape;114;p2">
            <a:extLst>
              <a:ext uri="{FF2B5EF4-FFF2-40B4-BE49-F238E27FC236}">
                <a16:creationId xmlns:a16="http://schemas.microsoft.com/office/drawing/2014/main" id="{71E441FA-0F30-384F-BDE8-01D7D8B6CD6D}"/>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chemeClr val="bg1"/>
                </a:solidFill>
              </a:rPr>
              <a:t>2.2	CODIFICACIÓN DEL PROYECTO</a:t>
            </a:r>
          </a:p>
          <a:p>
            <a:pPr marL="629920" lvl="1" indent="-270510">
              <a:lnSpc>
                <a:spcPct val="90000"/>
              </a:lnSpc>
              <a:spcBef>
                <a:spcPts val="840"/>
              </a:spcBef>
              <a:buClr>
                <a:srgbClr val="4590B8"/>
              </a:buClr>
              <a:buSzPts val="1104"/>
            </a:pPr>
            <a:r>
              <a:rPr lang="es-ES" sz="650" dirty="0">
                <a:solidFill>
                  <a:schemeClr val="bg1"/>
                </a:solidFill>
              </a:rPr>
              <a:t>2.3	EJECUCIÓN DEL PROYECTO</a:t>
            </a:r>
            <a:endParaRPr lang="en-US" sz="650" dirty="0">
              <a:solidFill>
                <a:schemeClr val="bg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rgbClr val="FFFF00"/>
                </a:solidFill>
              </a:rPr>
              <a:t>5	BIBLIOGRAFÍA</a:t>
            </a:r>
            <a:endParaRPr lang="en-US" sz="650" dirty="0">
              <a:solidFill>
                <a:srgbClr val="FFFF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5.	BIBLIOGRAFÍA</a:t>
            </a:r>
            <a:endParaRPr/>
          </a:p>
        </p:txBody>
      </p:sp>
      <p:sp>
        <p:nvSpPr>
          <p:cNvPr id="436" name="Google Shape;436;p37"/>
          <p:cNvSpPr txBox="1">
            <a:spLocks noGrp="1"/>
          </p:cNvSpPr>
          <p:nvPr>
            <p:ph type="body" idx="1"/>
          </p:nvPr>
        </p:nvSpPr>
        <p:spPr>
          <a:xfrm>
            <a:off x="140809" y="1964112"/>
            <a:ext cx="8921433" cy="5034900"/>
          </a:xfrm>
          <a:prstGeom prst="rect">
            <a:avLst/>
          </a:prstGeom>
          <a:noFill/>
          <a:ln>
            <a:noFill/>
          </a:ln>
        </p:spPr>
        <p:txBody>
          <a:bodyPr spcFirstLastPara="1" wrap="square" lIns="91425" tIns="45700" rIns="91425" bIns="45700" anchor="ctr" anchorCtr="0">
            <a:noAutofit/>
          </a:bodyPr>
          <a:lstStyle/>
          <a:p>
            <a:pPr>
              <a:lnSpc>
                <a:spcPct val="115000"/>
              </a:lnSpc>
              <a:spcAft>
                <a:spcPts val="1000"/>
              </a:spcAft>
              <a:buFont typeface="Wingdings" panose="05000000000000000000" pitchFamily="2" charset="2"/>
              <a:buChar char="Ø"/>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 "Procesos e hilos Sistemas Operativos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WebProgramacion</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Consultoría Informática".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WebProgramacion</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Consultoría Informática.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https://webprogramacion.com/procesos-e-hilos/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 "Programación con Hilos". prezi.com.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https://prezi.com/zligxav4or3z/programacion-con-hilos/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 "HILOS EN C# - PARTE I". Blog | Construyendo el futuro de la web.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5"/>
              </a:rPr>
              <a:t>http://katawapps.blogspot.com/2015/12/hilos-en-c-parte-i.html</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 "Thread Class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Learn: Build skills that open doors in your career.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6"/>
              </a:rPr>
              <a:t>https://learn.microsoft.com/en-us/dotnet/api/system.threading.thread?view=net-7.0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 "Receta C# No. 4-7: Sincronizar la Ejecución de Múltiples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Threads</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usando un Monitor".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OrtizOL</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Experiencias Construcción Software (</a:t>
            </a:r>
            <a:r>
              <a:rPr lang="es-EC"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xCSw</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7"/>
              </a:rPr>
              <a:t>https://ortizol.blogspot.com/2014/07/receta-csharp-no-4-7-sincronizar-la-ejecucion-de-multiples-threads-usando-un-monitor.html</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ThreadAbortException</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Class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Learn: Build skills that open doors in your career.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8"/>
              </a:rPr>
              <a:t>https://learn.microsoft.com/en-us/dotnet/api/system.threading.threadabortexception?view=net-7.0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[17]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ThreadExceptionEventArgs</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Class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Learn: Build skills that open doors in your career.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9"/>
              </a:rPr>
              <a:t>https://learn.microsoft.com/en-us/dotnet/api/system.threading.threadexceptioneventargs?view=net-7.0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ThreadExceptionEventHandler</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Delegate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Learn: Build skills that open doors in your career.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0"/>
              </a:rPr>
              <a:t>https://learn.microsoft.com/en-us/dotnet/api/system.threading.threadexceptioneventhandler?view=net-7.0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[19]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ThreadInterruptedException</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Class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Learn: Build skills that open doors in your career.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1"/>
              </a:rPr>
              <a:t>https://learn.microsoft.com/en-us/dotnet/api/system.threading.threadinterruptedexception?view=net-7.0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ThreadStartException</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Class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Learn: Build skills that open doors in your career.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2"/>
              </a:rPr>
              <a:t>https://learn.microsoft.com/en-us/dotnet/api/system.threading.threadstartexception?view=net-7.0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[21]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ThreadStateException</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Class (</a:t>
            </a:r>
            <a:r>
              <a:rPr lang="en-US" sz="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System.Threading</a:t>
            </a:r>
            <a:r>
              <a:rPr lang="en-US"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Microsoft Learn: Build skills that open doors in your career. </a:t>
            </a:r>
            <a:r>
              <a:rPr lang="es-EC" sz="80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3"/>
              </a:rPr>
              <a:t>https://learn.microsoft.com/en-us/dotnet/api/system.threading.threadstateexception?view=net-7.0</a:t>
            </a:r>
            <a:r>
              <a:rPr lang="es-EC" sz="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p>
            <a:pPr marL="123825" indent="0">
              <a:buSzPct val="91999"/>
              <a:buNone/>
            </a:pPr>
            <a:endParaRPr lang="es-ES" sz="400" dirty="0"/>
          </a:p>
          <a:p>
            <a:pPr marL="305435" indent="-281940">
              <a:spcBef>
                <a:spcPts val="0"/>
              </a:spcBef>
              <a:buSzPct val="91999"/>
            </a:pPr>
            <a:endParaRPr lang="es-ES" sz="400" dirty="0"/>
          </a:p>
        </p:txBody>
      </p:sp>
      <p:sp>
        <p:nvSpPr>
          <p:cNvPr id="437" name="Google Shape;437;p37"/>
          <p:cNvSpPr txBox="1"/>
          <p:nvPr/>
        </p:nvSpPr>
        <p:spPr>
          <a:xfrm>
            <a:off x="11704320" y="6427410"/>
            <a:ext cx="46736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30</a:t>
            </a:r>
            <a:endParaRPr/>
          </a:p>
        </p:txBody>
      </p:sp>
      <p:sp>
        <p:nvSpPr>
          <p:cNvPr id="438" name="Google Shape;438;p3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440" name="Google Shape;440;p37"/>
          <p:cNvSpPr txBox="1"/>
          <p:nvPr/>
        </p:nvSpPr>
        <p:spPr>
          <a:xfrm>
            <a:off x="11735657"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66</a:t>
            </a:r>
          </a:p>
        </p:txBody>
      </p:sp>
      <p:sp>
        <p:nvSpPr>
          <p:cNvPr id="2" name="Google Shape;114;p2">
            <a:extLst>
              <a:ext uri="{FF2B5EF4-FFF2-40B4-BE49-F238E27FC236}">
                <a16:creationId xmlns:a16="http://schemas.microsoft.com/office/drawing/2014/main" id="{890F44DD-A8BB-BD2A-7144-C5563E10D304}"/>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chemeClr val="bg1"/>
                </a:solidFill>
              </a:rPr>
              <a:t>2.2	CODIFICACIÓN DEL PROYECTO</a:t>
            </a:r>
          </a:p>
          <a:p>
            <a:pPr marL="629920" lvl="1" indent="-270510">
              <a:lnSpc>
                <a:spcPct val="90000"/>
              </a:lnSpc>
              <a:spcBef>
                <a:spcPts val="840"/>
              </a:spcBef>
              <a:buClr>
                <a:srgbClr val="4590B8"/>
              </a:buClr>
              <a:buSzPts val="1104"/>
            </a:pPr>
            <a:r>
              <a:rPr lang="es-ES" sz="650" dirty="0">
                <a:solidFill>
                  <a:schemeClr val="bg1"/>
                </a:solidFill>
              </a:rPr>
              <a:t>2.3	EJECUCIÓN DEL PROYECTO</a:t>
            </a:r>
            <a:endParaRPr lang="en-US" sz="650" dirty="0">
              <a:solidFill>
                <a:schemeClr val="bg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rgbClr val="FFFF00"/>
                </a:solidFill>
              </a:rPr>
              <a:t>5	BIBLIOGRAFÍA</a:t>
            </a:r>
            <a:endParaRPr lang="en-US" sz="650" dirty="0">
              <a:solidFill>
                <a:srgbClr val="FFFF00"/>
              </a:solidFill>
            </a:endParaRPr>
          </a:p>
        </p:txBody>
      </p:sp>
    </p:spTree>
    <p:extLst>
      <p:ext uri="{BB962C8B-B14F-4D97-AF65-F5344CB8AC3E}">
        <p14:creationId xmlns:p14="http://schemas.microsoft.com/office/powerpoint/2010/main" val="2417545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5.	BIBLIOGRAFÍA</a:t>
            </a:r>
            <a:endParaRPr/>
          </a:p>
        </p:txBody>
      </p:sp>
      <p:sp>
        <p:nvSpPr>
          <p:cNvPr id="436" name="Google Shape;436;p37"/>
          <p:cNvSpPr txBox="1">
            <a:spLocks noGrp="1"/>
          </p:cNvSpPr>
          <p:nvPr>
            <p:ph type="body" idx="1"/>
          </p:nvPr>
        </p:nvSpPr>
        <p:spPr>
          <a:xfrm>
            <a:off x="140809" y="1964112"/>
            <a:ext cx="8921433" cy="5034900"/>
          </a:xfrm>
          <a:prstGeom prst="rect">
            <a:avLst/>
          </a:prstGeom>
          <a:noFill/>
          <a:ln>
            <a:noFill/>
          </a:ln>
        </p:spPr>
        <p:txBody>
          <a:bodyPr spcFirstLastPara="1" wrap="square" lIns="91425" tIns="45700" rIns="91425" bIns="45700" anchor="ctr" anchorCtr="0">
            <a:noAutofit/>
          </a:bodyPr>
          <a:lstStyle/>
          <a:p>
            <a:pPr>
              <a:lnSpc>
                <a:spcPct val="115000"/>
              </a:lnSpc>
              <a:spcAft>
                <a:spcPts val="1000"/>
              </a:spcAft>
              <a:buFont typeface="Wingdings" panose="05000000000000000000" pitchFamily="2" charset="2"/>
              <a:buChar char="Ø"/>
            </a:pPr>
            <a:r>
              <a:rPr lang="es-EC"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[22]"Pausa e interrupción de subprocesos". </a:t>
            </a:r>
            <a:r>
              <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Microsoft Learn: Build skills that open doors in your career. </a:t>
            </a:r>
            <a:r>
              <a:rPr lang="es-EC" sz="105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https://learn.microsoft.com/es-es/dotnet/standard/threading/pausing-and-resuming-threads</a:t>
            </a:r>
            <a:r>
              <a:rPr lang="es-EC"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(accedido el 16 de enero de 2023).</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1050" dirty="0">
                <a:effectLst/>
                <a:latin typeface="Calibri" panose="020F0502020204030204" pitchFamily="34" charset="0"/>
                <a:ea typeface="Calibri" panose="020F0502020204030204" pitchFamily="34" charset="0"/>
                <a:cs typeface="Times New Roman" panose="02020603050405020304" pitchFamily="18" charset="0"/>
              </a:rPr>
              <a:t>[23] "Thread Constructor (</a:t>
            </a:r>
            <a:r>
              <a:rPr lang="en-US" sz="1050" dirty="0" err="1">
                <a:effectLst/>
                <a:latin typeface="Calibri" panose="020F0502020204030204" pitchFamily="34" charset="0"/>
                <a:ea typeface="Calibri" panose="020F0502020204030204" pitchFamily="34" charset="0"/>
                <a:cs typeface="Times New Roman" panose="02020603050405020304" pitchFamily="18" charset="0"/>
              </a:rPr>
              <a:t>System.Threading</a:t>
            </a:r>
            <a:r>
              <a:rPr lang="en-US" sz="1050" dirty="0">
                <a:effectLst/>
                <a:latin typeface="Calibri" panose="020F0502020204030204" pitchFamily="34" charset="0"/>
                <a:ea typeface="Calibri" panose="020F0502020204030204" pitchFamily="34" charset="0"/>
                <a:cs typeface="Times New Roman" panose="02020603050405020304" pitchFamily="18" charset="0"/>
              </a:rPr>
              <a:t>)". Microsoft Learn: Build skills that open doors in your career. </a:t>
            </a:r>
            <a:r>
              <a:rPr lang="es-EC" sz="1050" u="none" strike="noStrike"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https://learn.microsoft.com/en-us/dotnet/api/system.threading.thread.-ctor?view=net-7.0</a:t>
            </a:r>
            <a:r>
              <a:rPr lang="es-EC" sz="1050" dirty="0">
                <a:effectLst/>
                <a:latin typeface="Calibri" panose="020F0502020204030204" pitchFamily="34" charset="0"/>
                <a:ea typeface="Calibri" panose="020F0502020204030204" pitchFamily="34" charset="0"/>
                <a:cs typeface="Times New Roman" panose="02020603050405020304" pitchFamily="18" charset="0"/>
              </a:rPr>
              <a:t> (accedido el 16 de enero de 2023).</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s-EC" sz="1050" dirty="0">
                <a:effectLst/>
                <a:latin typeface="Calibri" panose="020F0502020204030204" pitchFamily="34" charset="0"/>
                <a:ea typeface="Calibri" panose="020F0502020204030204" pitchFamily="34" charset="0"/>
                <a:cs typeface="Times New Roman" panose="02020603050405020304" pitchFamily="18" charset="0"/>
              </a:rPr>
              <a:t>[24] "Framework: ¿qué es y cuál es su función en Internet?" Rock Content - ES. </a:t>
            </a:r>
            <a:r>
              <a:rPr lang="es-ES" sz="1050" u="none" strike="noStrike"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https://rockcontent.com/es/blog/framework/</a:t>
            </a:r>
            <a:r>
              <a:rPr lang="es-EC" sz="1050" dirty="0">
                <a:effectLst/>
                <a:latin typeface="Calibri" panose="020F0502020204030204" pitchFamily="34" charset="0"/>
                <a:ea typeface="Calibri" panose="020F0502020204030204" pitchFamily="34" charset="0"/>
                <a:cs typeface="Times New Roman" panose="02020603050405020304" pitchFamily="18" charset="0"/>
              </a:rPr>
              <a:t> (accedido el 27 de noviembre de 2022).</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s-EC" sz="1050" dirty="0">
                <a:effectLst/>
                <a:latin typeface="Calibri" panose="020F0502020204030204" pitchFamily="34" charset="0"/>
                <a:ea typeface="Calibri" panose="020F0502020204030204" pitchFamily="34" charset="0"/>
                <a:cs typeface="Times New Roman" panose="02020603050405020304" pitchFamily="18" charset="0"/>
              </a:rPr>
              <a:t>[25] H. Ordoñez. "Sistemas operativos, monotarea, multitarea, monousuario y multiusuario." Sistemas Operativos. </a:t>
            </a:r>
            <a:r>
              <a:rPr lang="es-ES" sz="1050" dirty="0">
                <a:effectLst/>
                <a:latin typeface="Calibri" panose="020F0502020204030204" pitchFamily="34" charset="0"/>
                <a:ea typeface="Calibri" panose="020F0502020204030204" pitchFamily="34" charset="0"/>
                <a:cs typeface="Times New Roman" panose="02020603050405020304" pitchFamily="18" charset="0"/>
              </a:rPr>
              <a:t>http://heidiorba.blogspot.com/2016/05/sistemas-operativos-mono-tarea-multi.html</a:t>
            </a:r>
            <a:r>
              <a:rPr lang="es-EC" sz="1050" dirty="0">
                <a:effectLst/>
                <a:latin typeface="Calibri" panose="020F0502020204030204" pitchFamily="34" charset="0"/>
                <a:ea typeface="Calibri" panose="020F0502020204030204" pitchFamily="34" charset="0"/>
                <a:cs typeface="Times New Roman" panose="02020603050405020304" pitchFamily="18" charset="0"/>
              </a:rPr>
              <a:t> (accedido el 27 de noviembre de 2022).</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s-EC" sz="1050" dirty="0">
                <a:effectLst/>
                <a:latin typeface="Calibri" panose="020F0502020204030204" pitchFamily="34" charset="0"/>
                <a:ea typeface="Calibri" panose="020F0502020204030204" pitchFamily="34" charset="0"/>
                <a:cs typeface="Times New Roman" panose="02020603050405020304" pitchFamily="18" charset="0"/>
              </a:rPr>
              <a:t>[26] M. Martínez. "Qué son los Patrones de Diseño de software / </a:t>
            </a:r>
            <a:r>
              <a:rPr lang="es-EC" sz="1050" dirty="0" err="1">
                <a:effectLst/>
                <a:latin typeface="Calibri" panose="020F0502020204030204" pitchFamily="34" charset="0"/>
                <a:ea typeface="Calibri" panose="020F0502020204030204" pitchFamily="34" charset="0"/>
                <a:cs typeface="Times New Roman" panose="02020603050405020304" pitchFamily="18" charset="0"/>
              </a:rPr>
              <a:t>Design</a:t>
            </a:r>
            <a:r>
              <a:rPr lang="es-EC" sz="1050" dirty="0">
                <a:effectLst/>
                <a:latin typeface="Calibri" panose="020F0502020204030204" pitchFamily="34" charset="0"/>
                <a:ea typeface="Calibri" panose="020F0502020204030204" pitchFamily="34" charset="0"/>
                <a:cs typeface="Times New Roman" panose="02020603050405020304" pitchFamily="18" charset="0"/>
              </a:rPr>
              <a:t> </a:t>
            </a:r>
            <a:r>
              <a:rPr lang="es-EC" sz="1050" dirty="0" err="1">
                <a:effectLst/>
                <a:latin typeface="Calibri" panose="020F0502020204030204" pitchFamily="34" charset="0"/>
                <a:ea typeface="Calibri" panose="020F0502020204030204" pitchFamily="34" charset="0"/>
                <a:cs typeface="Times New Roman" panose="02020603050405020304" pitchFamily="18" charset="0"/>
              </a:rPr>
              <a:t>Patterns</a:t>
            </a:r>
            <a:r>
              <a:rPr lang="es-EC" sz="1050" dirty="0">
                <a:effectLst/>
                <a:latin typeface="Calibri" panose="020F0502020204030204" pitchFamily="34" charset="0"/>
                <a:ea typeface="Calibri" panose="020F0502020204030204" pitchFamily="34" charset="0"/>
                <a:cs typeface="Times New Roman" panose="02020603050405020304" pitchFamily="18" charset="0"/>
              </a:rPr>
              <a:t>". </a:t>
            </a:r>
            <a:r>
              <a:rPr lang="es-EC" sz="1050" dirty="0" err="1">
                <a:effectLst/>
                <a:latin typeface="Calibri" panose="020F0502020204030204" pitchFamily="34" charset="0"/>
                <a:ea typeface="Calibri" panose="020F0502020204030204" pitchFamily="34" charset="0"/>
                <a:cs typeface="Times New Roman" panose="02020603050405020304" pitchFamily="18" charset="0"/>
              </a:rPr>
              <a:t>Profile</a:t>
            </a:r>
            <a:r>
              <a:rPr lang="es-EC" sz="1050" dirty="0">
                <a:effectLst/>
                <a:latin typeface="Calibri" panose="020F0502020204030204" pitchFamily="34" charset="0"/>
                <a:ea typeface="Calibri" panose="020F0502020204030204" pitchFamily="34" charset="0"/>
                <a:cs typeface="Times New Roman" panose="02020603050405020304" pitchFamily="18" charset="0"/>
              </a:rPr>
              <a:t> Software </a:t>
            </a:r>
            <a:r>
              <a:rPr lang="es-EC" sz="1050" dirty="0" err="1">
                <a:effectLst/>
                <a:latin typeface="Calibri" panose="020F0502020204030204" pitchFamily="34" charset="0"/>
                <a:ea typeface="Calibri" panose="020F0502020204030204" pitchFamily="34" charset="0"/>
                <a:cs typeface="Times New Roman" panose="02020603050405020304" pitchFamily="18" charset="0"/>
              </a:rPr>
              <a:t>Services</a:t>
            </a:r>
            <a:r>
              <a:rPr lang="es-EC" sz="1050" dirty="0">
                <a:effectLst/>
                <a:latin typeface="Calibri" panose="020F0502020204030204" pitchFamily="34" charset="0"/>
                <a:ea typeface="Calibri" panose="020F0502020204030204" pitchFamily="34" charset="0"/>
                <a:cs typeface="Times New Roman" panose="02020603050405020304" pitchFamily="18" charset="0"/>
              </a:rPr>
              <a:t>. </a:t>
            </a:r>
            <a:r>
              <a:rPr lang="es-ES" sz="1050" dirty="0">
                <a:effectLst/>
                <a:latin typeface="Calibri" panose="020F0502020204030204" pitchFamily="34" charset="0"/>
                <a:ea typeface="Calibri" panose="020F0502020204030204" pitchFamily="34" charset="0"/>
                <a:cs typeface="Times New Roman" panose="02020603050405020304" pitchFamily="18" charset="0"/>
              </a:rPr>
              <a:t>https://profile.es/blog/patrones-de-diseno-de-software/</a:t>
            </a:r>
            <a:r>
              <a:rPr lang="es-EC" sz="1050" dirty="0">
                <a:effectLst/>
                <a:latin typeface="Calibri" panose="020F0502020204030204" pitchFamily="34" charset="0"/>
                <a:ea typeface="Calibri" panose="020F0502020204030204" pitchFamily="34" charset="0"/>
                <a:cs typeface="Times New Roman" panose="02020603050405020304" pitchFamily="18" charset="0"/>
              </a:rPr>
              <a:t> (accedido el 13 de noviembre de 2022).</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s-EC" sz="1050" dirty="0">
                <a:effectLst/>
                <a:latin typeface="Calibri" panose="020F0502020204030204" pitchFamily="34" charset="0"/>
                <a:ea typeface="Calibri" panose="020F0502020204030204" pitchFamily="34" charset="0"/>
                <a:cs typeface="Times New Roman" panose="02020603050405020304" pitchFamily="18" charset="0"/>
              </a:rPr>
              <a:t>[27] MDN Web Docs. "MVC - Glosario de MDN Web </a:t>
            </a:r>
            <a:r>
              <a:rPr lang="es-EC" sz="1050" dirty="0" err="1">
                <a:effectLst/>
                <a:latin typeface="Calibri" panose="020F0502020204030204" pitchFamily="34" charset="0"/>
                <a:ea typeface="Calibri" panose="020F0502020204030204" pitchFamily="34" charset="0"/>
                <a:cs typeface="Times New Roman" panose="02020603050405020304" pitchFamily="18" charset="0"/>
              </a:rPr>
              <a:t>Docs</a:t>
            </a:r>
            <a:r>
              <a:rPr lang="es-EC" sz="1050" dirty="0">
                <a:effectLst/>
                <a:latin typeface="Calibri" panose="020F0502020204030204" pitchFamily="34" charset="0"/>
                <a:ea typeface="Calibri" panose="020F0502020204030204" pitchFamily="34" charset="0"/>
                <a:cs typeface="Times New Roman" panose="02020603050405020304" pitchFamily="18" charset="0"/>
              </a:rPr>
              <a:t>: Definiciones de términos relacionados con la Web | MDN". </a:t>
            </a:r>
            <a:r>
              <a:rPr lang="en-US" sz="1050" dirty="0">
                <a:effectLst/>
                <a:latin typeface="Calibri" panose="020F0502020204030204" pitchFamily="34" charset="0"/>
                <a:ea typeface="Calibri" panose="020F0502020204030204" pitchFamily="34" charset="0"/>
                <a:cs typeface="Times New Roman" panose="02020603050405020304" pitchFamily="18" charset="0"/>
              </a:rPr>
              <a:t>MDN Web Docs. https://developer.mozilla.org/es/docs/Glossary/MVC#:~:text=MVC%20(Modelo-Vista-Controlador,de%20negocios%20y%20su%20visualización. </a:t>
            </a:r>
            <a:r>
              <a:rPr lang="es-EC" sz="1050" dirty="0">
                <a:effectLst/>
                <a:latin typeface="Calibri" panose="020F0502020204030204" pitchFamily="34" charset="0"/>
                <a:ea typeface="Calibri" panose="020F0502020204030204" pitchFamily="34" charset="0"/>
                <a:cs typeface="Times New Roman" panose="02020603050405020304" pitchFamily="18" charset="0"/>
              </a:rPr>
              <a:t>(accedido el 14 de noviembre de 2022).</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s-EC" sz="1050" dirty="0">
                <a:effectLst/>
                <a:latin typeface="Calibri" panose="020F0502020204030204" pitchFamily="34" charset="0"/>
                <a:ea typeface="Calibri" panose="020F0502020204030204" pitchFamily="34" charset="0"/>
                <a:cs typeface="Times New Roman" panose="02020603050405020304" pitchFamily="18" charset="0"/>
              </a:rPr>
              <a:t>[28] Colaboradores de los proyectos Wikimedia. "Camel case - Wikipedia, la enciclopedia libre". Wikipedia, la enciclopedia libre. </a:t>
            </a:r>
            <a:r>
              <a:rPr lang="es-EC" sz="1050" u="none" strike="noStrike"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https://es.wikipedia.org/wiki/Camel_case</a:t>
            </a:r>
            <a:r>
              <a:rPr lang="es-EC" sz="1050" dirty="0">
                <a:effectLst/>
                <a:latin typeface="Calibri" panose="020F0502020204030204" pitchFamily="34" charset="0"/>
                <a:ea typeface="Calibri" panose="020F0502020204030204" pitchFamily="34" charset="0"/>
                <a:cs typeface="Times New Roman" panose="02020603050405020304" pitchFamily="18" charset="0"/>
              </a:rPr>
              <a:t> (accedido el 28 de diciembre de 2022).</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p>
            <a:pPr marL="305435" indent="-281940">
              <a:spcBef>
                <a:spcPts val="0"/>
              </a:spcBef>
              <a:buSzPct val="91999"/>
            </a:pPr>
            <a:endParaRPr lang="es-ES" sz="700" dirty="0"/>
          </a:p>
        </p:txBody>
      </p:sp>
      <p:sp>
        <p:nvSpPr>
          <p:cNvPr id="437" name="Google Shape;437;p37"/>
          <p:cNvSpPr txBox="1"/>
          <p:nvPr/>
        </p:nvSpPr>
        <p:spPr>
          <a:xfrm>
            <a:off x="11704320" y="6427410"/>
            <a:ext cx="46736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30</a:t>
            </a:r>
            <a:endParaRPr/>
          </a:p>
        </p:txBody>
      </p:sp>
      <p:sp>
        <p:nvSpPr>
          <p:cNvPr id="438" name="Google Shape;438;p3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440" name="Google Shape;440;p37"/>
          <p:cNvSpPr txBox="1"/>
          <p:nvPr/>
        </p:nvSpPr>
        <p:spPr>
          <a:xfrm>
            <a:off x="11735657" y="6457900"/>
            <a:ext cx="466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dirty="0">
                <a:solidFill>
                  <a:schemeClr val="lt1"/>
                </a:solidFill>
                <a:latin typeface="Gill Sans"/>
                <a:ea typeface="Gill Sans"/>
                <a:cs typeface="Gill Sans"/>
              </a:rPr>
              <a:t>67</a:t>
            </a:r>
          </a:p>
        </p:txBody>
      </p:sp>
      <p:sp>
        <p:nvSpPr>
          <p:cNvPr id="2" name="Google Shape;114;p2">
            <a:extLst>
              <a:ext uri="{FF2B5EF4-FFF2-40B4-BE49-F238E27FC236}">
                <a16:creationId xmlns:a16="http://schemas.microsoft.com/office/drawing/2014/main" id="{F9D3835A-208C-7296-5041-263E76ACE75C}"/>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chemeClr val="bg1"/>
                </a:solidFill>
              </a:rPr>
              <a:t>1.3.1 </a:t>
            </a:r>
            <a:r>
              <a:rPr lang="es-MX" sz="650" dirty="0">
                <a:solidFill>
                  <a:schemeClr val="bg1"/>
                </a:solidFill>
              </a:rPr>
              <a:t>CLASE SYSTEM.THREADING</a:t>
            </a:r>
          </a:p>
          <a:p>
            <a:pPr marL="1219835" lvl="2" indent="-270510">
              <a:lnSpc>
                <a:spcPct val="90000"/>
              </a:lnSpc>
              <a:spcBef>
                <a:spcPts val="840"/>
              </a:spcBef>
              <a:buClr>
                <a:srgbClr val="4590B8"/>
              </a:buClr>
              <a:buSzPts val="1104"/>
            </a:pPr>
            <a:r>
              <a:rPr lang="es-MX" sz="650" dirty="0">
                <a:solidFill>
                  <a:schemeClr val="bg1"/>
                </a:solidFill>
              </a:rPr>
              <a:t>1.3.2 THREADSTART</a:t>
            </a:r>
          </a:p>
          <a:p>
            <a:pPr marL="1219835" lvl="2" indent="-270510">
              <a:lnSpc>
                <a:spcPct val="90000"/>
              </a:lnSpc>
              <a:spcBef>
                <a:spcPts val="840"/>
              </a:spcBef>
              <a:buClr>
                <a:srgbClr val="4590B8"/>
              </a:buClr>
              <a:buSzPts val="1104"/>
            </a:pPr>
            <a:r>
              <a:rPr lang="es-MX" sz="650" dirty="0">
                <a:solidFill>
                  <a:schemeClr val="bg1"/>
                </a:solidFill>
              </a:rPr>
              <a:t>1.3.3. THREADPOOL</a:t>
            </a:r>
          </a:p>
          <a:p>
            <a:pPr marL="1219835" lvl="2" indent="-270510">
              <a:lnSpc>
                <a:spcPct val="90000"/>
              </a:lnSpc>
              <a:spcBef>
                <a:spcPts val="840"/>
              </a:spcBef>
              <a:buClr>
                <a:srgbClr val="4590B8"/>
              </a:buClr>
              <a:buSzPts val="1104"/>
            </a:pPr>
            <a:r>
              <a:rPr lang="es-MX" sz="650" dirty="0">
                <a:solidFill>
                  <a:schemeClr val="bg1"/>
                </a:solidFill>
              </a:rPr>
              <a:t>1.3.4. THREADSTATE</a:t>
            </a:r>
          </a:p>
          <a:p>
            <a:pPr marL="1219835" lvl="2" indent="-270510">
              <a:lnSpc>
                <a:spcPct val="90000"/>
              </a:lnSpc>
              <a:spcBef>
                <a:spcPts val="840"/>
              </a:spcBef>
              <a:buClr>
                <a:srgbClr val="4590B8"/>
              </a:buClr>
              <a:buSzPts val="1104"/>
            </a:pPr>
            <a:r>
              <a:rPr lang="es-MX" sz="650" dirty="0">
                <a:solidFill>
                  <a:schemeClr val="bg1"/>
                </a:solidFill>
              </a:rPr>
              <a:t>1.3.5. THREADPRIORITY</a:t>
            </a:r>
          </a:p>
          <a:p>
            <a:pPr marL="1219835" lvl="2" indent="-270510">
              <a:lnSpc>
                <a:spcPct val="90000"/>
              </a:lnSpc>
              <a:spcBef>
                <a:spcPts val="840"/>
              </a:spcBef>
              <a:buClr>
                <a:srgbClr val="4590B8"/>
              </a:buClr>
              <a:buSzPts val="1104"/>
            </a:pPr>
            <a:r>
              <a:rPr lang="es-MX" sz="650" dirty="0">
                <a:solidFill>
                  <a:schemeClr val="bg1"/>
                </a:solidFill>
              </a:rPr>
              <a:t>1.3.6. THREADLOCAL&lt;T&gt;</a:t>
            </a:r>
          </a:p>
          <a:p>
            <a:pPr marL="1219835" lvl="2" indent="-270510">
              <a:lnSpc>
                <a:spcPct val="90000"/>
              </a:lnSpc>
              <a:spcBef>
                <a:spcPts val="840"/>
              </a:spcBef>
              <a:buClr>
                <a:srgbClr val="4590B8"/>
              </a:buClr>
              <a:buSzPts val="1104"/>
            </a:pPr>
            <a:r>
              <a:rPr lang="es-MX" sz="650" dirty="0">
                <a:solidFill>
                  <a:schemeClr val="bg1"/>
                </a:solidFill>
              </a:rPr>
              <a:t>1.3.7. METODOS DE EXTENCIÓN</a:t>
            </a:r>
          </a:p>
          <a:p>
            <a:pPr marL="1219835" lvl="2" indent="-270510">
              <a:lnSpc>
                <a:spcPct val="90000"/>
              </a:lnSpc>
              <a:spcBef>
                <a:spcPts val="840"/>
              </a:spcBef>
              <a:buClr>
                <a:srgbClr val="4590B8"/>
              </a:buClr>
              <a:buSzPts val="1104"/>
            </a:pPr>
            <a:r>
              <a:rPr lang="es-MX" sz="650" dirty="0">
                <a:solidFill>
                  <a:schemeClr val="bg1"/>
                </a:solidFill>
              </a:rPr>
              <a:t>1.3.8. CREACIÓN DE SUBPROCESOS EN DOTNET</a:t>
            </a:r>
          </a:p>
          <a:p>
            <a:pPr marL="1219835" lvl="2" indent="-270510">
              <a:lnSpc>
                <a:spcPct val="90000"/>
              </a:lnSpc>
              <a:spcBef>
                <a:spcPts val="840"/>
              </a:spcBef>
              <a:buClr>
                <a:srgbClr val="4590B8"/>
              </a:buClr>
              <a:buSzPts val="1104"/>
            </a:pPr>
            <a:r>
              <a:rPr lang="es-MX" sz="650" dirty="0">
                <a:solidFill>
                  <a:schemeClr val="bg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bg1"/>
                </a:solidFill>
              </a:rPr>
              <a:t>1.3.10 VENTAJAS Y DESVENTAJAS DE LOS HILOS</a:t>
            </a:r>
          </a:p>
          <a:p>
            <a:pPr marL="1219835" lvl="2" indent="-270510">
              <a:lnSpc>
                <a:spcPct val="90000"/>
              </a:lnSpc>
              <a:spcBef>
                <a:spcPts val="840"/>
              </a:spcBef>
              <a:buClr>
                <a:srgbClr val="4590B8"/>
              </a:buClr>
              <a:buSzPts val="1104"/>
            </a:pPr>
            <a:r>
              <a:rPr lang="es-MX" sz="650" dirty="0">
                <a:solidFill>
                  <a:schemeClr val="bg1"/>
                </a:solidFill>
              </a:rPr>
              <a:t>1.3.11 CICLO DE VIDA DE UN HILO</a:t>
            </a:r>
          </a:p>
          <a:p>
            <a:pPr marL="1219835" lvl="2" indent="-270510">
              <a:lnSpc>
                <a:spcPct val="90000"/>
              </a:lnSpc>
              <a:spcBef>
                <a:spcPts val="840"/>
              </a:spcBef>
              <a:buClr>
                <a:srgbClr val="4590B8"/>
              </a:buClr>
              <a:buSzPts val="1104"/>
            </a:pPr>
            <a:r>
              <a:rPr lang="es-MX" sz="650" dirty="0">
                <a:solidFill>
                  <a:schemeClr val="bg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bg1"/>
                </a:solidFill>
              </a:rPr>
              <a:t>1.3.13 SINCRONIZACIÓN DE HILOS</a:t>
            </a:r>
          </a:p>
          <a:p>
            <a:pPr marL="1219835" lvl="2" indent="-270510">
              <a:lnSpc>
                <a:spcPct val="90000"/>
              </a:lnSpc>
              <a:spcBef>
                <a:spcPts val="840"/>
              </a:spcBef>
              <a:buClr>
                <a:srgbClr val="4590B8"/>
              </a:buClr>
              <a:buSzPts val="1104"/>
            </a:pPr>
            <a:r>
              <a:rPr lang="es-MX" sz="650" dirty="0">
                <a:solidFill>
                  <a:schemeClr val="bg1"/>
                </a:solidFill>
              </a:rPr>
              <a:t>1.3.14 EXCEPCIONES EN HILOS</a:t>
            </a:r>
          </a:p>
          <a:p>
            <a:pPr marL="1219835" lvl="2" indent="-270510">
              <a:lnSpc>
                <a:spcPct val="90000"/>
              </a:lnSpc>
              <a:spcBef>
                <a:spcPts val="840"/>
              </a:spcBef>
              <a:buClr>
                <a:srgbClr val="4590B8"/>
              </a:buClr>
              <a:buSzPts val="1104"/>
            </a:pPr>
            <a:r>
              <a:rPr lang="es-MX" sz="650" dirty="0">
                <a:solidFill>
                  <a:schemeClr val="bg1"/>
                </a:solidFill>
              </a:rPr>
              <a:t>1.3.15 INTERRUPCIONES Y BLOQUEOS</a:t>
            </a:r>
          </a:p>
          <a:p>
            <a:pPr marL="1219835" lvl="2" indent="-270510">
              <a:lnSpc>
                <a:spcPct val="90000"/>
              </a:lnSpc>
              <a:spcBef>
                <a:spcPts val="840"/>
              </a:spcBef>
              <a:buClr>
                <a:srgbClr val="4590B8"/>
              </a:buClr>
              <a:buSzPts val="1104"/>
            </a:pPr>
            <a:r>
              <a:rPr lang="es-MX" sz="650" dirty="0">
                <a:solidFill>
                  <a:schemeClr val="bg1"/>
                </a:solidFill>
              </a:rPr>
              <a:t>1.3.16 CONSTRUCTORES</a:t>
            </a:r>
          </a:p>
          <a:p>
            <a:pPr marL="762635" lvl="1" indent="-333375">
              <a:lnSpc>
                <a:spcPct val="90000"/>
              </a:lnSpc>
              <a:spcBef>
                <a:spcPts val="840"/>
              </a:spcBef>
              <a:buClr>
                <a:srgbClr val="4590B8"/>
              </a:buClr>
              <a:buSzPts val="1104"/>
            </a:pPr>
            <a:r>
              <a:rPr lang="es-ES" sz="650" dirty="0">
                <a:solidFill>
                  <a:schemeClr val="bg1"/>
                </a:solidFill>
              </a:rPr>
              <a:t>1.4 FRAMEWORK</a:t>
            </a:r>
          </a:p>
          <a:p>
            <a:pPr marL="762635" lvl="1" indent="-333375">
              <a:lnSpc>
                <a:spcPct val="90000"/>
              </a:lnSpc>
              <a:spcBef>
                <a:spcPts val="840"/>
              </a:spcBef>
              <a:buClr>
                <a:srgbClr val="4590B8"/>
              </a:buClr>
              <a:buSzPts val="1104"/>
            </a:pPr>
            <a:r>
              <a:rPr lang="es-ES" sz="650" dirty="0">
                <a:solidFill>
                  <a:schemeClr val="bg1"/>
                </a:solidFill>
              </a:rPr>
              <a:t>1.5 SISTEMAS MONOTAREA Y MULTITAREA</a:t>
            </a:r>
          </a:p>
          <a:p>
            <a:pPr marL="762635" lvl="1" indent="-333375">
              <a:lnSpc>
                <a:spcPct val="90000"/>
              </a:lnSpc>
              <a:spcBef>
                <a:spcPts val="840"/>
              </a:spcBef>
              <a:buClr>
                <a:srgbClr val="4590B8"/>
              </a:buClr>
              <a:buSzPts val="1104"/>
            </a:pPr>
            <a:r>
              <a:rPr lang="es-ES" sz="650" dirty="0">
                <a:solidFill>
                  <a:schemeClr val="bg1"/>
                </a:solidFill>
              </a:rPr>
              <a:t>1.6 PATRONES DE DISEÑO</a:t>
            </a:r>
          </a:p>
          <a:p>
            <a:pPr marL="1219835" lvl="2" indent="-333375">
              <a:lnSpc>
                <a:spcPct val="90000"/>
              </a:lnSpc>
              <a:spcBef>
                <a:spcPts val="840"/>
              </a:spcBef>
              <a:buClr>
                <a:srgbClr val="4590B8"/>
              </a:buClr>
              <a:buSzPts val="1104"/>
            </a:pPr>
            <a:r>
              <a:rPr lang="es-ES" sz="650" dirty="0">
                <a:solidFill>
                  <a:schemeClr val="bg1"/>
                </a:solidFill>
              </a:rPr>
              <a:t>1.6.1. MODELO – VISTA CONTROLADOR</a:t>
            </a:r>
          </a:p>
          <a:p>
            <a:pPr marL="762635" lvl="1" indent="-333375">
              <a:lnSpc>
                <a:spcPct val="90000"/>
              </a:lnSpc>
              <a:spcBef>
                <a:spcPts val="840"/>
              </a:spcBef>
              <a:buClr>
                <a:srgbClr val="4590B8"/>
              </a:buClr>
              <a:buSzPts val="1104"/>
            </a:pPr>
            <a:r>
              <a:rPr lang="es-ES" sz="650" dirty="0">
                <a:solidFill>
                  <a:schemeClr val="bg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bg1"/>
                </a:solidFill>
              </a:rPr>
              <a:t>2.1	CREACIÓN DEL PROYECTO</a:t>
            </a:r>
            <a:endParaRPr lang="en-US" sz="650" dirty="0">
              <a:solidFill>
                <a:schemeClr val="bg1"/>
              </a:solidFill>
            </a:endParaRPr>
          </a:p>
          <a:p>
            <a:pPr marL="629920" lvl="1" indent="-270510">
              <a:lnSpc>
                <a:spcPct val="90000"/>
              </a:lnSpc>
              <a:spcBef>
                <a:spcPts val="840"/>
              </a:spcBef>
              <a:buClr>
                <a:srgbClr val="4590B8"/>
              </a:buClr>
              <a:buSzPts val="1104"/>
            </a:pPr>
            <a:r>
              <a:rPr lang="es-ES" sz="650" dirty="0">
                <a:solidFill>
                  <a:schemeClr val="bg1"/>
                </a:solidFill>
              </a:rPr>
              <a:t>2.2	CODIFICACIÓN DEL PROYECTO</a:t>
            </a:r>
          </a:p>
          <a:p>
            <a:pPr marL="629920" lvl="1" indent="-270510">
              <a:lnSpc>
                <a:spcPct val="90000"/>
              </a:lnSpc>
              <a:spcBef>
                <a:spcPts val="840"/>
              </a:spcBef>
              <a:buClr>
                <a:srgbClr val="4590B8"/>
              </a:buClr>
              <a:buSzPts val="1104"/>
            </a:pPr>
            <a:r>
              <a:rPr lang="es-ES" sz="650" dirty="0">
                <a:solidFill>
                  <a:schemeClr val="bg1"/>
                </a:solidFill>
              </a:rPr>
              <a:t>2.3	EJECUCIÓN DEL PROYECTO</a:t>
            </a:r>
            <a:endParaRPr lang="en-US" sz="650" dirty="0">
              <a:solidFill>
                <a:schemeClr val="bg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rgbClr val="FFFF00"/>
                </a:solidFill>
              </a:rPr>
              <a:t>5	BIBLIOGRAFÍA</a:t>
            </a:r>
            <a:endParaRPr lang="en-US" sz="650" dirty="0">
              <a:solidFill>
                <a:srgbClr val="FFFF00"/>
              </a:solidFill>
            </a:endParaRPr>
          </a:p>
        </p:txBody>
      </p:sp>
    </p:spTree>
    <p:extLst>
      <p:ext uri="{BB962C8B-B14F-4D97-AF65-F5344CB8AC3E}">
        <p14:creationId xmlns:p14="http://schemas.microsoft.com/office/powerpoint/2010/main" val="203728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581192" y="702156"/>
            <a:ext cx="8433333" cy="1013800"/>
          </a:xfrm>
          <a:prstGeom prst="rect">
            <a:avLst/>
          </a:prstGeom>
          <a:noFill/>
          <a:ln>
            <a:noFill/>
          </a:ln>
        </p:spPr>
        <p:txBody>
          <a:bodyPr spcFirstLastPara="1" wrap="square" lIns="91425" tIns="45700" rIns="91425" bIns="45700" anchor="b" anchorCtr="0">
            <a:normAutofit/>
          </a:bodyPr>
          <a:lstStyle/>
          <a:p>
            <a:pPr>
              <a:buSzPts val="2800"/>
            </a:pPr>
            <a:r>
              <a:rPr lang="es-ES" dirty="0"/>
              <a:t>1.3.1. CLASE SYSTEM.THREADING</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143" name="Google Shape;143;p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7</a:t>
            </a:r>
          </a:p>
        </p:txBody>
      </p:sp>
      <p:pic>
        <p:nvPicPr>
          <p:cNvPr id="5" name="Imagen 4">
            <a:extLst>
              <a:ext uri="{FF2B5EF4-FFF2-40B4-BE49-F238E27FC236}">
                <a16:creationId xmlns:a16="http://schemas.microsoft.com/office/drawing/2014/main" id="{DA0C1905-BDC4-1F03-01FC-93AD5DF24A49}"/>
              </a:ext>
            </a:extLst>
          </p:cNvPr>
          <p:cNvPicPr>
            <a:picLocks noChangeAspect="1"/>
          </p:cNvPicPr>
          <p:nvPr/>
        </p:nvPicPr>
        <p:blipFill>
          <a:blip r:embed="rId3">
            <a:duotone>
              <a:prstClr val="black"/>
              <a:schemeClr val="accent3">
                <a:tint val="45000"/>
                <a:satMod val="400000"/>
              </a:schemeClr>
            </a:duotone>
          </a:blip>
          <a:stretch>
            <a:fillRect/>
          </a:stretch>
        </p:blipFill>
        <p:spPr>
          <a:xfrm>
            <a:off x="630587" y="3016566"/>
            <a:ext cx="5041733" cy="1763981"/>
          </a:xfrm>
          <a:prstGeom prst="rect">
            <a:avLst/>
          </a:prstGeom>
        </p:spPr>
      </p:pic>
      <p:pic>
        <p:nvPicPr>
          <p:cNvPr id="7" name="Imagen 6">
            <a:extLst>
              <a:ext uri="{FF2B5EF4-FFF2-40B4-BE49-F238E27FC236}">
                <a16:creationId xmlns:a16="http://schemas.microsoft.com/office/drawing/2014/main" id="{762BA1AA-835C-D519-F5C7-7A712439F018}"/>
              </a:ext>
            </a:extLst>
          </p:cNvPr>
          <p:cNvPicPr>
            <a:picLocks noChangeAspect="1"/>
          </p:cNvPicPr>
          <p:nvPr/>
        </p:nvPicPr>
        <p:blipFill>
          <a:blip r:embed="rId4">
            <a:duotone>
              <a:prstClr val="black"/>
              <a:schemeClr val="accent3">
                <a:tint val="45000"/>
                <a:satMod val="400000"/>
              </a:schemeClr>
            </a:duotone>
          </a:blip>
          <a:stretch>
            <a:fillRect/>
          </a:stretch>
        </p:blipFill>
        <p:spPr>
          <a:xfrm>
            <a:off x="6039846" y="1876926"/>
            <a:ext cx="2815782" cy="4756484"/>
          </a:xfrm>
          <a:prstGeom prst="rect">
            <a:avLst/>
          </a:prstGeom>
        </p:spPr>
      </p:pic>
      <p:sp>
        <p:nvSpPr>
          <p:cNvPr id="8" name="Google Shape;114;p2">
            <a:extLst>
              <a:ext uri="{FF2B5EF4-FFF2-40B4-BE49-F238E27FC236}">
                <a16:creationId xmlns:a16="http://schemas.microsoft.com/office/drawing/2014/main" id="{61895CBC-C0D5-13BE-B5FD-56E830E6ADAC}"/>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rgbClr val="FFFF00"/>
                </a:solidFill>
              </a:rPr>
              <a:t>1.3.1 </a:t>
            </a:r>
            <a:r>
              <a:rPr lang="es-MX" sz="650" dirty="0">
                <a:solidFill>
                  <a:srgbClr val="FFFF00"/>
                </a:solidFill>
              </a:rPr>
              <a:t>CLASE SYSTEM.THREADING</a:t>
            </a:r>
          </a:p>
          <a:p>
            <a:pPr marL="1219835" lvl="2" indent="-270510">
              <a:lnSpc>
                <a:spcPct val="90000"/>
              </a:lnSpc>
              <a:spcBef>
                <a:spcPts val="840"/>
              </a:spcBef>
              <a:buClr>
                <a:srgbClr val="4590B8"/>
              </a:buClr>
              <a:buSzPts val="1104"/>
            </a:pPr>
            <a:r>
              <a:rPr lang="es-MX" sz="650" dirty="0">
                <a:solidFill>
                  <a:schemeClr val="lt1"/>
                </a:solidFill>
              </a:rPr>
              <a:t>1.3.2 THREADSTART</a:t>
            </a:r>
          </a:p>
          <a:p>
            <a:pPr marL="1219835" lvl="2" indent="-270510">
              <a:lnSpc>
                <a:spcPct val="90000"/>
              </a:lnSpc>
              <a:spcBef>
                <a:spcPts val="840"/>
              </a:spcBef>
              <a:buClr>
                <a:srgbClr val="4590B8"/>
              </a:buClr>
              <a:buSzPts val="1104"/>
            </a:pPr>
            <a:r>
              <a:rPr lang="es-MX" sz="650" dirty="0">
                <a:solidFill>
                  <a:schemeClr val="lt1"/>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894422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581192" y="702156"/>
            <a:ext cx="8433333" cy="1013800"/>
          </a:xfrm>
          <a:prstGeom prst="rect">
            <a:avLst/>
          </a:prstGeom>
          <a:noFill/>
          <a:ln>
            <a:noFill/>
          </a:ln>
        </p:spPr>
        <p:txBody>
          <a:bodyPr spcFirstLastPara="1" wrap="square" lIns="91425" tIns="45700" rIns="91425" bIns="45700" anchor="b" anchorCtr="0">
            <a:normAutofit/>
          </a:bodyPr>
          <a:lstStyle/>
          <a:p>
            <a:pPr>
              <a:buSzPts val="2800"/>
            </a:pPr>
            <a:r>
              <a:rPr lang="es-ES" dirty="0"/>
              <a:t>1.3.1. CLASE SYSTEM.THREADING</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143" name="Google Shape;143;p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8</a:t>
            </a:r>
          </a:p>
        </p:txBody>
      </p:sp>
      <p:pic>
        <p:nvPicPr>
          <p:cNvPr id="4" name="Imagen 3">
            <a:extLst>
              <a:ext uri="{FF2B5EF4-FFF2-40B4-BE49-F238E27FC236}">
                <a16:creationId xmlns:a16="http://schemas.microsoft.com/office/drawing/2014/main" id="{DEA83F97-E17F-07A1-1F5D-583208D597C3}"/>
              </a:ext>
            </a:extLst>
          </p:cNvPr>
          <p:cNvPicPr>
            <a:picLocks noChangeAspect="1"/>
          </p:cNvPicPr>
          <p:nvPr/>
        </p:nvPicPr>
        <p:blipFill>
          <a:blip r:embed="rId3">
            <a:duotone>
              <a:prstClr val="black"/>
              <a:schemeClr val="accent3">
                <a:tint val="45000"/>
                <a:satMod val="400000"/>
              </a:schemeClr>
            </a:duotone>
          </a:blip>
          <a:stretch>
            <a:fillRect/>
          </a:stretch>
        </p:blipFill>
        <p:spPr>
          <a:xfrm>
            <a:off x="581192" y="2407667"/>
            <a:ext cx="3412247" cy="3540849"/>
          </a:xfrm>
          <a:prstGeom prst="rect">
            <a:avLst/>
          </a:prstGeom>
        </p:spPr>
      </p:pic>
      <p:pic>
        <p:nvPicPr>
          <p:cNvPr id="6" name="Imagen 5">
            <a:extLst>
              <a:ext uri="{FF2B5EF4-FFF2-40B4-BE49-F238E27FC236}">
                <a16:creationId xmlns:a16="http://schemas.microsoft.com/office/drawing/2014/main" id="{72B2ED9E-A453-7F14-3E42-C5FDE77B7424}"/>
              </a:ext>
            </a:extLst>
          </p:cNvPr>
          <p:cNvPicPr>
            <a:picLocks noChangeAspect="1"/>
          </p:cNvPicPr>
          <p:nvPr/>
        </p:nvPicPr>
        <p:blipFill>
          <a:blip r:embed="rId4">
            <a:duotone>
              <a:prstClr val="black"/>
              <a:schemeClr val="accent3">
                <a:tint val="45000"/>
                <a:satMod val="400000"/>
              </a:schemeClr>
            </a:duotone>
          </a:blip>
          <a:stretch>
            <a:fillRect/>
          </a:stretch>
        </p:blipFill>
        <p:spPr>
          <a:xfrm>
            <a:off x="4321509" y="2142196"/>
            <a:ext cx="3548982" cy="2454935"/>
          </a:xfrm>
          <a:prstGeom prst="rect">
            <a:avLst/>
          </a:prstGeom>
        </p:spPr>
      </p:pic>
      <p:pic>
        <p:nvPicPr>
          <p:cNvPr id="8" name="Imagen 7">
            <a:extLst>
              <a:ext uri="{FF2B5EF4-FFF2-40B4-BE49-F238E27FC236}">
                <a16:creationId xmlns:a16="http://schemas.microsoft.com/office/drawing/2014/main" id="{3350C054-98D8-EE81-1B98-1373C8BE9E0A}"/>
              </a:ext>
            </a:extLst>
          </p:cNvPr>
          <p:cNvPicPr>
            <a:picLocks noChangeAspect="1"/>
          </p:cNvPicPr>
          <p:nvPr/>
        </p:nvPicPr>
        <p:blipFill>
          <a:blip r:embed="rId5">
            <a:duotone>
              <a:prstClr val="black"/>
              <a:schemeClr val="accent3">
                <a:tint val="45000"/>
                <a:satMod val="400000"/>
              </a:schemeClr>
            </a:duotone>
          </a:blip>
          <a:stretch>
            <a:fillRect/>
          </a:stretch>
        </p:blipFill>
        <p:spPr>
          <a:xfrm>
            <a:off x="4321509" y="4738401"/>
            <a:ext cx="3548982" cy="1658570"/>
          </a:xfrm>
          <a:prstGeom prst="rect">
            <a:avLst/>
          </a:prstGeom>
        </p:spPr>
      </p:pic>
      <p:sp>
        <p:nvSpPr>
          <p:cNvPr id="10" name="Google Shape;114;p2">
            <a:extLst>
              <a:ext uri="{FF2B5EF4-FFF2-40B4-BE49-F238E27FC236}">
                <a16:creationId xmlns:a16="http://schemas.microsoft.com/office/drawing/2014/main" id="{123F888C-FFDF-FA31-2DA9-B140E2578BBD}"/>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rgbClr val="FFFF00"/>
                </a:solidFill>
              </a:rPr>
              <a:t>1.3.1 </a:t>
            </a:r>
            <a:r>
              <a:rPr lang="es-MX" sz="650" dirty="0">
                <a:solidFill>
                  <a:srgbClr val="FFFF00"/>
                </a:solidFill>
              </a:rPr>
              <a:t>CLASE SYSTEM.THREADING</a:t>
            </a:r>
          </a:p>
          <a:p>
            <a:pPr marL="1219835" lvl="2" indent="-270510">
              <a:lnSpc>
                <a:spcPct val="90000"/>
              </a:lnSpc>
              <a:spcBef>
                <a:spcPts val="840"/>
              </a:spcBef>
              <a:buClr>
                <a:srgbClr val="4590B8"/>
              </a:buClr>
              <a:buSzPts val="1104"/>
            </a:pPr>
            <a:r>
              <a:rPr lang="es-MX" sz="650" dirty="0">
                <a:solidFill>
                  <a:schemeClr val="lt1"/>
                </a:solidFill>
              </a:rPr>
              <a:t>1.3.2 THREADSTART</a:t>
            </a:r>
          </a:p>
          <a:p>
            <a:pPr marL="1219835" lvl="2" indent="-270510">
              <a:lnSpc>
                <a:spcPct val="90000"/>
              </a:lnSpc>
              <a:spcBef>
                <a:spcPts val="840"/>
              </a:spcBef>
              <a:buClr>
                <a:srgbClr val="4590B8"/>
              </a:buClr>
              <a:buSzPts val="1104"/>
            </a:pPr>
            <a:r>
              <a:rPr lang="es-MX" sz="650" dirty="0">
                <a:solidFill>
                  <a:schemeClr val="lt1"/>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84527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87680" y="702156"/>
            <a:ext cx="8526845" cy="1013800"/>
          </a:xfrm>
          <a:prstGeom prst="rect">
            <a:avLst/>
          </a:prstGeom>
          <a:noFill/>
          <a:ln>
            <a:noFill/>
          </a:ln>
        </p:spPr>
        <p:txBody>
          <a:bodyPr spcFirstLastPara="1" wrap="square" lIns="91425" tIns="45700" rIns="91425" bIns="45700" anchor="b" anchorCtr="0">
            <a:normAutofit/>
          </a:bodyPr>
          <a:lstStyle/>
          <a:p>
            <a:pPr>
              <a:buSzPts val="2800"/>
            </a:pPr>
            <a:r>
              <a:rPr lang="es-ES" dirty="0"/>
              <a:t>1.3.1. CLASE SYSTEM.THREADING</a:t>
            </a:r>
          </a:p>
        </p:txBody>
      </p:sp>
      <p:sp>
        <p:nvSpPr>
          <p:cNvPr id="139" name="Google Shape;139;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40" name="Google Shape;140;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l" rtl="0">
              <a:lnSpc>
                <a:spcPct val="90000"/>
              </a:lnSpc>
              <a:spcBef>
                <a:spcPts val="840"/>
              </a:spcBef>
              <a:spcAft>
                <a:spcPts val="0"/>
              </a:spcAft>
              <a:buNone/>
            </a:pPr>
            <a:endParaRPr/>
          </a:p>
        </p:txBody>
      </p:sp>
      <p:sp>
        <p:nvSpPr>
          <p:cNvPr id="143" name="Google Shape;143;p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rPr>
              <a:t>9</a:t>
            </a:r>
          </a:p>
        </p:txBody>
      </p:sp>
      <p:cxnSp>
        <p:nvCxnSpPr>
          <p:cNvPr id="4" name="Conector recto 3">
            <a:extLst>
              <a:ext uri="{FF2B5EF4-FFF2-40B4-BE49-F238E27FC236}">
                <a16:creationId xmlns:a16="http://schemas.microsoft.com/office/drawing/2014/main" id="{44A03FE1-A3ED-8123-4716-406C4C80D6A8}"/>
              </a:ext>
            </a:extLst>
          </p:cNvPr>
          <p:cNvCxnSpPr/>
          <p:nvPr/>
        </p:nvCxnSpPr>
        <p:spPr>
          <a:xfrm>
            <a:off x="4643120" y="1920239"/>
            <a:ext cx="0" cy="4886960"/>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Imagen 9">
            <a:extLst>
              <a:ext uri="{FF2B5EF4-FFF2-40B4-BE49-F238E27FC236}">
                <a16:creationId xmlns:a16="http://schemas.microsoft.com/office/drawing/2014/main" id="{EBB6C0DD-F360-0F7E-579B-1388385C3E5A}"/>
              </a:ext>
            </a:extLst>
          </p:cNvPr>
          <p:cNvPicPr>
            <a:picLocks noChangeAspect="1"/>
          </p:cNvPicPr>
          <p:nvPr/>
        </p:nvPicPr>
        <p:blipFill>
          <a:blip r:embed="rId3">
            <a:duotone>
              <a:prstClr val="black"/>
              <a:schemeClr val="accent3">
                <a:tint val="45000"/>
                <a:satMod val="400000"/>
              </a:schemeClr>
            </a:duotone>
          </a:blip>
          <a:stretch>
            <a:fillRect/>
          </a:stretch>
        </p:blipFill>
        <p:spPr>
          <a:xfrm>
            <a:off x="487678" y="2186560"/>
            <a:ext cx="3949683" cy="3969284"/>
          </a:xfrm>
          <a:prstGeom prst="rect">
            <a:avLst/>
          </a:prstGeom>
        </p:spPr>
      </p:pic>
      <p:pic>
        <p:nvPicPr>
          <p:cNvPr id="12" name="Imagen 11">
            <a:extLst>
              <a:ext uri="{FF2B5EF4-FFF2-40B4-BE49-F238E27FC236}">
                <a16:creationId xmlns:a16="http://schemas.microsoft.com/office/drawing/2014/main" id="{5A506AC7-4521-6D33-0C34-B18902864C15}"/>
              </a:ext>
            </a:extLst>
          </p:cNvPr>
          <p:cNvPicPr>
            <a:picLocks noChangeAspect="1"/>
          </p:cNvPicPr>
          <p:nvPr/>
        </p:nvPicPr>
        <p:blipFill>
          <a:blip r:embed="rId4">
            <a:duotone>
              <a:prstClr val="black"/>
              <a:schemeClr val="accent3">
                <a:tint val="45000"/>
                <a:satMod val="400000"/>
              </a:schemeClr>
            </a:duotone>
          </a:blip>
          <a:stretch>
            <a:fillRect/>
          </a:stretch>
        </p:blipFill>
        <p:spPr>
          <a:xfrm>
            <a:off x="4745955" y="2186560"/>
            <a:ext cx="4234001" cy="2090472"/>
          </a:xfrm>
          <a:prstGeom prst="rect">
            <a:avLst/>
          </a:prstGeom>
        </p:spPr>
      </p:pic>
      <p:sp>
        <p:nvSpPr>
          <p:cNvPr id="13" name="Google Shape;114;p2">
            <a:extLst>
              <a:ext uri="{FF2B5EF4-FFF2-40B4-BE49-F238E27FC236}">
                <a16:creationId xmlns:a16="http://schemas.microsoft.com/office/drawing/2014/main" id="{80014695-50BE-70E3-A3FF-F20F138C2DF8}"/>
              </a:ext>
            </a:extLst>
          </p:cNvPr>
          <p:cNvSpPr txBox="1">
            <a:spLocks/>
          </p:cNvSpPr>
          <p:nvPr/>
        </p:nvSpPr>
        <p:spPr>
          <a:xfrm>
            <a:off x="9117359" y="294321"/>
            <a:ext cx="3005807" cy="608555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33756" algn="l" rtl="0">
              <a:lnSpc>
                <a:spcPct val="100000"/>
              </a:lnSpc>
              <a:spcBef>
                <a:spcPts val="600"/>
              </a:spcBef>
              <a:spcAft>
                <a:spcPts val="0"/>
              </a:spcAft>
              <a:buClr>
                <a:schemeClr val="accent2"/>
              </a:buClr>
              <a:buSzPts val="1656"/>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33756" algn="l" rtl="0">
              <a:lnSpc>
                <a:spcPct val="100000"/>
              </a:lnSpc>
              <a:spcBef>
                <a:spcPts val="600"/>
              </a:spcBef>
              <a:spcAft>
                <a:spcPts val="0"/>
              </a:spcAft>
              <a:buClr>
                <a:schemeClr val="accent2"/>
              </a:buClr>
              <a:buSzPts val="1656"/>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305435" indent="-270510">
              <a:lnSpc>
                <a:spcPct val="90000"/>
              </a:lnSpc>
              <a:spcBef>
                <a:spcPts val="840"/>
              </a:spcBef>
              <a:buClr>
                <a:srgbClr val="4590B8"/>
              </a:buClr>
              <a:buSzPts val="1104"/>
            </a:pPr>
            <a:r>
              <a:rPr lang="es-ES" sz="650" dirty="0">
                <a:solidFill>
                  <a:schemeClr val="bg1"/>
                </a:solidFill>
              </a:rPr>
              <a:t>1 MARCO TEÓRICO</a:t>
            </a:r>
          </a:p>
          <a:p>
            <a:pPr marL="762635" lvl="1" indent="-333375">
              <a:lnSpc>
                <a:spcPct val="90000"/>
              </a:lnSpc>
              <a:spcBef>
                <a:spcPts val="840"/>
              </a:spcBef>
              <a:buClr>
                <a:srgbClr val="4590B8"/>
              </a:buClr>
              <a:buSzPts val="1104"/>
            </a:pPr>
            <a:r>
              <a:rPr lang="es-ES" sz="650" dirty="0">
                <a:solidFill>
                  <a:schemeClr val="bg1"/>
                </a:solidFill>
              </a:rPr>
              <a:t>1.1 INTRODUCCIÓN</a:t>
            </a:r>
          </a:p>
          <a:p>
            <a:pPr marL="762635" lvl="1" indent="-333375">
              <a:lnSpc>
                <a:spcPct val="90000"/>
              </a:lnSpc>
              <a:spcBef>
                <a:spcPts val="840"/>
              </a:spcBef>
              <a:buClr>
                <a:srgbClr val="4590B8"/>
              </a:buClr>
              <a:buSzPts val="1104"/>
            </a:pPr>
            <a:r>
              <a:rPr lang="es-ES" sz="650" dirty="0">
                <a:solidFill>
                  <a:schemeClr val="bg1"/>
                </a:solidFill>
              </a:rPr>
              <a:t>1.2 OBJETIVOS</a:t>
            </a:r>
          </a:p>
          <a:p>
            <a:pPr marL="762635" lvl="1" indent="-333375">
              <a:lnSpc>
                <a:spcPct val="90000"/>
              </a:lnSpc>
              <a:spcBef>
                <a:spcPts val="840"/>
              </a:spcBef>
              <a:buClr>
                <a:srgbClr val="4590B8"/>
              </a:buClr>
              <a:buSzPts val="1104"/>
            </a:pPr>
            <a:r>
              <a:rPr lang="es-ES" sz="650" dirty="0">
                <a:solidFill>
                  <a:schemeClr val="bg1"/>
                </a:solidFill>
              </a:rPr>
              <a:t>1.3. HILOS</a:t>
            </a:r>
          </a:p>
          <a:p>
            <a:pPr marL="1219835" lvl="2" indent="-270510">
              <a:lnSpc>
                <a:spcPct val="90000"/>
              </a:lnSpc>
              <a:spcBef>
                <a:spcPts val="840"/>
              </a:spcBef>
              <a:buClr>
                <a:srgbClr val="4590B8"/>
              </a:buClr>
              <a:buSzPts val="1104"/>
            </a:pPr>
            <a:r>
              <a:rPr lang="es-ES" sz="650" dirty="0">
                <a:solidFill>
                  <a:srgbClr val="FFFF00"/>
                </a:solidFill>
              </a:rPr>
              <a:t>1.3.1 </a:t>
            </a:r>
            <a:r>
              <a:rPr lang="es-MX" sz="650" dirty="0">
                <a:solidFill>
                  <a:srgbClr val="FFFF00"/>
                </a:solidFill>
              </a:rPr>
              <a:t>CLASE SYSTEM.THREADING</a:t>
            </a:r>
          </a:p>
          <a:p>
            <a:pPr marL="1219835" lvl="2" indent="-270510">
              <a:lnSpc>
                <a:spcPct val="90000"/>
              </a:lnSpc>
              <a:spcBef>
                <a:spcPts val="840"/>
              </a:spcBef>
              <a:buClr>
                <a:srgbClr val="4590B8"/>
              </a:buClr>
              <a:buSzPts val="1104"/>
            </a:pPr>
            <a:r>
              <a:rPr lang="es-MX" sz="650" dirty="0">
                <a:solidFill>
                  <a:schemeClr val="lt1"/>
                </a:solidFill>
              </a:rPr>
              <a:t>1.3.2 THREADSTART</a:t>
            </a:r>
          </a:p>
          <a:p>
            <a:pPr marL="1219835" lvl="2" indent="-270510">
              <a:lnSpc>
                <a:spcPct val="90000"/>
              </a:lnSpc>
              <a:spcBef>
                <a:spcPts val="840"/>
              </a:spcBef>
              <a:buClr>
                <a:srgbClr val="4590B8"/>
              </a:buClr>
              <a:buSzPts val="1104"/>
            </a:pPr>
            <a:r>
              <a:rPr lang="es-MX" sz="650" dirty="0">
                <a:solidFill>
                  <a:schemeClr val="lt1"/>
                </a:solidFill>
              </a:rPr>
              <a:t>1.3.3. THREADPOOL</a:t>
            </a:r>
          </a:p>
          <a:p>
            <a:pPr marL="1219835" lvl="2" indent="-270510">
              <a:lnSpc>
                <a:spcPct val="90000"/>
              </a:lnSpc>
              <a:spcBef>
                <a:spcPts val="840"/>
              </a:spcBef>
              <a:buClr>
                <a:srgbClr val="4590B8"/>
              </a:buClr>
              <a:buSzPts val="1104"/>
            </a:pPr>
            <a:r>
              <a:rPr lang="es-MX" sz="650" dirty="0">
                <a:solidFill>
                  <a:schemeClr val="lt1"/>
                </a:solidFill>
              </a:rPr>
              <a:t>1.3.4. THREADSTATE</a:t>
            </a:r>
          </a:p>
          <a:p>
            <a:pPr marL="1219835" lvl="2" indent="-270510">
              <a:lnSpc>
                <a:spcPct val="90000"/>
              </a:lnSpc>
              <a:spcBef>
                <a:spcPts val="840"/>
              </a:spcBef>
              <a:buClr>
                <a:srgbClr val="4590B8"/>
              </a:buClr>
              <a:buSzPts val="1104"/>
            </a:pPr>
            <a:r>
              <a:rPr lang="es-MX" sz="650" dirty="0">
                <a:solidFill>
                  <a:schemeClr val="lt1"/>
                </a:solidFill>
              </a:rPr>
              <a:t>1.3.5. THREADPRIORITY</a:t>
            </a:r>
          </a:p>
          <a:p>
            <a:pPr marL="1219835" lvl="2" indent="-270510">
              <a:lnSpc>
                <a:spcPct val="90000"/>
              </a:lnSpc>
              <a:spcBef>
                <a:spcPts val="840"/>
              </a:spcBef>
              <a:buClr>
                <a:srgbClr val="4590B8"/>
              </a:buClr>
              <a:buSzPts val="1104"/>
            </a:pPr>
            <a:r>
              <a:rPr lang="es-MX" sz="650" dirty="0">
                <a:solidFill>
                  <a:schemeClr val="lt1"/>
                </a:solidFill>
              </a:rPr>
              <a:t>1.3.6. THREADLOCAL&lt;T&gt;</a:t>
            </a:r>
          </a:p>
          <a:p>
            <a:pPr marL="1219835" lvl="2" indent="-270510">
              <a:lnSpc>
                <a:spcPct val="90000"/>
              </a:lnSpc>
              <a:spcBef>
                <a:spcPts val="840"/>
              </a:spcBef>
              <a:buClr>
                <a:srgbClr val="4590B8"/>
              </a:buClr>
              <a:buSzPts val="1104"/>
            </a:pPr>
            <a:r>
              <a:rPr lang="es-MX" sz="650" dirty="0">
                <a:solidFill>
                  <a:schemeClr val="lt1"/>
                </a:solidFill>
              </a:rPr>
              <a:t>1.3.7. METODOS DE EXTENCIÓN</a:t>
            </a:r>
          </a:p>
          <a:p>
            <a:pPr marL="1219835" lvl="2" indent="-270510">
              <a:lnSpc>
                <a:spcPct val="90000"/>
              </a:lnSpc>
              <a:spcBef>
                <a:spcPts val="840"/>
              </a:spcBef>
              <a:buClr>
                <a:srgbClr val="4590B8"/>
              </a:buClr>
              <a:buSzPts val="1104"/>
            </a:pPr>
            <a:r>
              <a:rPr lang="es-MX" sz="650" dirty="0">
                <a:solidFill>
                  <a:schemeClr val="lt1"/>
                </a:solidFill>
              </a:rPr>
              <a:t>1.3.8. CREACIÓN DE SUBPROCESOS EN DOTNET</a:t>
            </a:r>
          </a:p>
          <a:p>
            <a:pPr marL="1219835" lvl="2" indent="-270510">
              <a:lnSpc>
                <a:spcPct val="90000"/>
              </a:lnSpc>
              <a:spcBef>
                <a:spcPts val="840"/>
              </a:spcBef>
              <a:buClr>
                <a:srgbClr val="4590B8"/>
              </a:buClr>
              <a:buSzPts val="1104"/>
            </a:pPr>
            <a:r>
              <a:rPr lang="es-MX" sz="650" dirty="0">
                <a:solidFill>
                  <a:schemeClr val="lt1"/>
                </a:solidFill>
              </a:rPr>
              <a:t>1.3.9. DESTRUCCIÓN DE SUBPROCESOS EN DOTNET</a:t>
            </a:r>
          </a:p>
          <a:p>
            <a:pPr marL="1219835" lvl="2" indent="-270510">
              <a:lnSpc>
                <a:spcPct val="90000"/>
              </a:lnSpc>
              <a:spcBef>
                <a:spcPts val="840"/>
              </a:spcBef>
              <a:buClr>
                <a:srgbClr val="4590B8"/>
              </a:buClr>
              <a:buSzPts val="1104"/>
            </a:pPr>
            <a:r>
              <a:rPr lang="es-MX" sz="650" dirty="0">
                <a:solidFill>
                  <a:schemeClr val="lt1"/>
                </a:solidFill>
              </a:rPr>
              <a:t>1.3.10 VENTAJAS Y DESVENTAJAS DE LOS HILOS</a:t>
            </a:r>
          </a:p>
          <a:p>
            <a:pPr marL="1219835" lvl="2" indent="-270510">
              <a:lnSpc>
                <a:spcPct val="90000"/>
              </a:lnSpc>
              <a:spcBef>
                <a:spcPts val="840"/>
              </a:spcBef>
              <a:buClr>
                <a:srgbClr val="4590B8"/>
              </a:buClr>
              <a:buSzPts val="1104"/>
            </a:pPr>
            <a:r>
              <a:rPr lang="es-MX" sz="650" dirty="0">
                <a:solidFill>
                  <a:schemeClr val="lt1"/>
                </a:solidFill>
              </a:rPr>
              <a:t>1.3.11 CICLO DE VIDA DE UN HILO</a:t>
            </a:r>
          </a:p>
          <a:p>
            <a:pPr marL="1219835" lvl="2" indent="-270510">
              <a:lnSpc>
                <a:spcPct val="90000"/>
              </a:lnSpc>
              <a:spcBef>
                <a:spcPts val="840"/>
              </a:spcBef>
              <a:buClr>
                <a:srgbClr val="4590B8"/>
              </a:buClr>
              <a:buSzPts val="1104"/>
            </a:pPr>
            <a:r>
              <a:rPr lang="es-MX" sz="650" dirty="0">
                <a:solidFill>
                  <a:schemeClr val="lt1"/>
                </a:solidFill>
              </a:rPr>
              <a:t>1.3.12. PROPIEDADES Y MÉTODOS DE LA CLASE THREAD</a:t>
            </a:r>
          </a:p>
          <a:p>
            <a:pPr marL="1219835" lvl="2" indent="-270510">
              <a:lnSpc>
                <a:spcPct val="90000"/>
              </a:lnSpc>
              <a:spcBef>
                <a:spcPts val="840"/>
              </a:spcBef>
              <a:buClr>
                <a:srgbClr val="4590B8"/>
              </a:buClr>
              <a:buSzPts val="1104"/>
            </a:pPr>
            <a:r>
              <a:rPr lang="es-MX" sz="650" dirty="0">
                <a:solidFill>
                  <a:schemeClr val="lt1"/>
                </a:solidFill>
              </a:rPr>
              <a:t>1.3.13 SINCRONIZACIÓN DE HILOS</a:t>
            </a:r>
          </a:p>
          <a:p>
            <a:pPr marL="1219835" lvl="2" indent="-270510">
              <a:lnSpc>
                <a:spcPct val="90000"/>
              </a:lnSpc>
              <a:spcBef>
                <a:spcPts val="840"/>
              </a:spcBef>
              <a:buClr>
                <a:srgbClr val="4590B8"/>
              </a:buClr>
              <a:buSzPts val="1104"/>
            </a:pPr>
            <a:r>
              <a:rPr lang="es-MX" sz="650" dirty="0">
                <a:solidFill>
                  <a:schemeClr val="lt1"/>
                </a:solidFill>
              </a:rPr>
              <a:t>1.3.14 EXCEPCIONES EN HILOS</a:t>
            </a:r>
          </a:p>
          <a:p>
            <a:pPr marL="1219835" lvl="2" indent="-270510">
              <a:lnSpc>
                <a:spcPct val="90000"/>
              </a:lnSpc>
              <a:spcBef>
                <a:spcPts val="840"/>
              </a:spcBef>
              <a:buClr>
                <a:srgbClr val="4590B8"/>
              </a:buClr>
              <a:buSzPts val="1104"/>
            </a:pPr>
            <a:r>
              <a:rPr lang="es-MX" sz="650" dirty="0">
                <a:solidFill>
                  <a:schemeClr val="lt1"/>
                </a:solidFill>
              </a:rPr>
              <a:t>1.3.15 INTERRUPCIONES Y BLOQUEOS</a:t>
            </a:r>
          </a:p>
          <a:p>
            <a:pPr marL="1219835" lvl="2" indent="-270510">
              <a:lnSpc>
                <a:spcPct val="90000"/>
              </a:lnSpc>
              <a:spcBef>
                <a:spcPts val="840"/>
              </a:spcBef>
              <a:buClr>
                <a:srgbClr val="4590B8"/>
              </a:buClr>
              <a:buSzPts val="1104"/>
            </a:pPr>
            <a:r>
              <a:rPr lang="es-MX" sz="650" dirty="0">
                <a:solidFill>
                  <a:schemeClr val="lt1"/>
                </a:solidFill>
              </a:rPr>
              <a:t>1.3.16 CONSTRUCTORES</a:t>
            </a:r>
          </a:p>
          <a:p>
            <a:pPr marL="762635" lvl="1" indent="-333375">
              <a:lnSpc>
                <a:spcPct val="90000"/>
              </a:lnSpc>
              <a:spcBef>
                <a:spcPts val="840"/>
              </a:spcBef>
              <a:buClr>
                <a:srgbClr val="4590B8"/>
              </a:buClr>
              <a:buSzPts val="1104"/>
            </a:pPr>
            <a:r>
              <a:rPr lang="es-ES" sz="650" dirty="0">
                <a:solidFill>
                  <a:schemeClr val="lt1"/>
                </a:solidFill>
              </a:rPr>
              <a:t>1.4 FRAMEWORK</a:t>
            </a:r>
          </a:p>
          <a:p>
            <a:pPr marL="762635" lvl="1" indent="-333375">
              <a:lnSpc>
                <a:spcPct val="90000"/>
              </a:lnSpc>
              <a:spcBef>
                <a:spcPts val="840"/>
              </a:spcBef>
              <a:buClr>
                <a:srgbClr val="4590B8"/>
              </a:buClr>
              <a:buSzPts val="1104"/>
            </a:pPr>
            <a:r>
              <a:rPr lang="es-ES" sz="650" dirty="0">
                <a:solidFill>
                  <a:schemeClr val="lt1"/>
                </a:solidFill>
              </a:rPr>
              <a:t>1.5 SISTEMAS MONOTAREA Y MULTITAREA</a:t>
            </a:r>
          </a:p>
          <a:p>
            <a:pPr marL="762635" lvl="1" indent="-333375">
              <a:lnSpc>
                <a:spcPct val="90000"/>
              </a:lnSpc>
              <a:spcBef>
                <a:spcPts val="840"/>
              </a:spcBef>
              <a:buClr>
                <a:srgbClr val="4590B8"/>
              </a:buClr>
              <a:buSzPts val="1104"/>
            </a:pPr>
            <a:r>
              <a:rPr lang="es-ES" sz="650" dirty="0">
                <a:solidFill>
                  <a:schemeClr val="lt1"/>
                </a:solidFill>
              </a:rPr>
              <a:t>1.6 PATRONES DE DISEÑO</a:t>
            </a:r>
          </a:p>
          <a:p>
            <a:pPr marL="1219835" lvl="2" indent="-333375">
              <a:lnSpc>
                <a:spcPct val="90000"/>
              </a:lnSpc>
              <a:spcBef>
                <a:spcPts val="840"/>
              </a:spcBef>
              <a:buClr>
                <a:srgbClr val="4590B8"/>
              </a:buClr>
              <a:buSzPts val="1104"/>
            </a:pPr>
            <a:r>
              <a:rPr lang="es-ES" sz="650" dirty="0">
                <a:solidFill>
                  <a:schemeClr val="lt1"/>
                </a:solidFill>
              </a:rPr>
              <a:t>1.6.1. MODELO – VISTA CONTROLADOR</a:t>
            </a:r>
          </a:p>
          <a:p>
            <a:pPr marL="762635" lvl="1" indent="-333375">
              <a:lnSpc>
                <a:spcPct val="90000"/>
              </a:lnSpc>
              <a:spcBef>
                <a:spcPts val="840"/>
              </a:spcBef>
              <a:buClr>
                <a:srgbClr val="4590B8"/>
              </a:buClr>
              <a:buSzPts val="1104"/>
            </a:pPr>
            <a:r>
              <a:rPr lang="es-ES" sz="650" dirty="0">
                <a:solidFill>
                  <a:schemeClr val="lt1"/>
                </a:solidFill>
              </a:rPr>
              <a:t>1.7 NOMENCLATURA DE PROGRAMACIÓN</a:t>
            </a:r>
          </a:p>
          <a:p>
            <a:pPr marL="305435" indent="-270510">
              <a:lnSpc>
                <a:spcPct val="90000"/>
              </a:lnSpc>
              <a:spcBef>
                <a:spcPts val="840"/>
              </a:spcBef>
              <a:buClr>
                <a:srgbClr val="4590B8"/>
              </a:buClr>
              <a:buSzPts val="1104"/>
            </a:pPr>
            <a:r>
              <a:rPr lang="es-ES" sz="650" dirty="0">
                <a:solidFill>
                  <a:schemeClr val="lt1"/>
                </a:solidFill>
              </a:rPr>
              <a:t>2	PARTE PRACTICA</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2.1	CREACIÓN DEL PROYECTO</a:t>
            </a:r>
            <a:endParaRPr lang="en-US" sz="650" dirty="0">
              <a:solidFill>
                <a:schemeClr val="lt1"/>
              </a:solidFill>
            </a:endParaRPr>
          </a:p>
          <a:p>
            <a:pPr marL="629920" lvl="1" indent="-270510">
              <a:lnSpc>
                <a:spcPct val="90000"/>
              </a:lnSpc>
              <a:spcBef>
                <a:spcPts val="840"/>
              </a:spcBef>
              <a:buClr>
                <a:srgbClr val="4590B8"/>
              </a:buClr>
              <a:buSzPts val="1104"/>
            </a:pPr>
            <a:r>
              <a:rPr lang="es-ES" sz="650" dirty="0">
                <a:solidFill>
                  <a:schemeClr val="lt1"/>
                </a:solidFill>
              </a:rPr>
              <a:t>2.2	CODIFICACIÓN DEL PROYECTO</a:t>
            </a:r>
          </a:p>
          <a:p>
            <a:pPr marL="629920" lvl="1" indent="-270510">
              <a:lnSpc>
                <a:spcPct val="90000"/>
              </a:lnSpc>
              <a:spcBef>
                <a:spcPts val="840"/>
              </a:spcBef>
              <a:buClr>
                <a:srgbClr val="4590B8"/>
              </a:buClr>
              <a:buSzPts val="1104"/>
            </a:pPr>
            <a:r>
              <a:rPr lang="es-ES" sz="650" dirty="0">
                <a:solidFill>
                  <a:schemeClr val="lt1"/>
                </a:solidFill>
              </a:rPr>
              <a:t>2.3	EJECUCIÓN DEL PROYECTO</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3	CONCLUSIONES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4	RECOMENDACIONES</a:t>
            </a:r>
            <a:endParaRPr lang="en-US" sz="650" dirty="0">
              <a:solidFill>
                <a:schemeClr val="lt1"/>
              </a:solidFill>
            </a:endParaRPr>
          </a:p>
          <a:p>
            <a:pPr marL="305435" indent="-270510">
              <a:lnSpc>
                <a:spcPct val="90000"/>
              </a:lnSpc>
              <a:spcBef>
                <a:spcPts val="840"/>
              </a:spcBef>
              <a:buClr>
                <a:srgbClr val="4590B8"/>
              </a:buClr>
              <a:buSzPts val="1104"/>
            </a:pPr>
            <a:r>
              <a:rPr lang="es-ES" sz="650" dirty="0">
                <a:solidFill>
                  <a:schemeClr val="lt1"/>
                </a:solidFill>
              </a:rPr>
              <a:t>5	BIBLIOGRAFÍA</a:t>
            </a:r>
            <a:endParaRPr lang="en-US" sz="650" dirty="0">
              <a:solidFill>
                <a:schemeClr val="lt1"/>
              </a:solidFill>
            </a:endParaRPr>
          </a:p>
        </p:txBody>
      </p:sp>
    </p:spTree>
    <p:extLst>
      <p:ext uri="{BB962C8B-B14F-4D97-AF65-F5344CB8AC3E}">
        <p14:creationId xmlns:p14="http://schemas.microsoft.com/office/powerpoint/2010/main" val="2444719817"/>
      </p:ext>
    </p:extLst>
  </p:cSld>
  <p:clrMapOvr>
    <a:masterClrMapping/>
  </p:clrMapOvr>
</p:sld>
</file>

<file path=ppt/theme/theme1.xml><?xml version="1.0" encoding="utf-8"?>
<a:theme xmlns:a="http://schemas.openxmlformats.org/drawingml/2006/main" name="Dividendo">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151</TotalTime>
  <Words>15018</Words>
  <Application>Microsoft Office PowerPoint</Application>
  <PresentationFormat>Panorámica</PresentationFormat>
  <Paragraphs>2427</Paragraphs>
  <Slides>67</Slides>
  <Notes>65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67</vt:i4>
      </vt:variant>
    </vt:vector>
  </HeadingPairs>
  <TitlesOfParts>
    <vt:vector size="77" baseType="lpstr">
      <vt:lpstr>Times New Roman</vt:lpstr>
      <vt:lpstr>Gill Sans</vt:lpstr>
      <vt:lpstr>Symbol</vt:lpstr>
      <vt:lpstr>Cambria</vt:lpstr>
      <vt:lpstr>Noto Sans Symbols</vt:lpstr>
      <vt:lpstr>Segoe UI Emoji</vt:lpstr>
      <vt:lpstr>Calibri</vt:lpstr>
      <vt:lpstr>Wingdings</vt:lpstr>
      <vt:lpstr>Arial</vt:lpstr>
      <vt:lpstr>Dividendo</vt:lpstr>
      <vt:lpstr>HILOS EN APLICACIONES DOTNET SEGUNDO PROYECTO</vt:lpstr>
      <vt:lpstr>Presentación de PowerPoint</vt:lpstr>
      <vt:lpstr>1   MARCO TEÓRICO</vt:lpstr>
      <vt:lpstr>1.2 OBJETIVOS</vt:lpstr>
      <vt:lpstr>1.3 HILOS</vt:lpstr>
      <vt:lpstr>1.3.1. CLASE SYSTEM.THREADING</vt:lpstr>
      <vt:lpstr>1.3.1. CLASE SYSTEM.THREADING</vt:lpstr>
      <vt:lpstr>1.3.1. CLASE SYSTEM.THREADING</vt:lpstr>
      <vt:lpstr>1.3.1. CLASE SYSTEM.THREADING</vt:lpstr>
      <vt:lpstr>1.3.2. THREADSTART</vt:lpstr>
      <vt:lpstr>1.3.2. THREADSTART</vt:lpstr>
      <vt:lpstr>1.3.3. THREADPOOL</vt:lpstr>
      <vt:lpstr>1.3.3 THREADPOOL</vt:lpstr>
      <vt:lpstr>1.3.3. THREADPOOL</vt:lpstr>
      <vt:lpstr>1.3.4. THREADSTATE</vt:lpstr>
      <vt:lpstr>1.3.4. THREADSTATE</vt:lpstr>
      <vt:lpstr>1.3.5. THREADPRIORITY</vt:lpstr>
      <vt:lpstr>1.3.6. THREADLOCAL&lt;T&gt;</vt:lpstr>
      <vt:lpstr>1.3.6. THREADLOCAL&lt;T&gt;</vt:lpstr>
      <vt:lpstr>1.3.7. VERSIONAMIENTO (METODOS DE EXTENCIÓN)</vt:lpstr>
      <vt:lpstr>1.3.8. CREACIÓN DE SUBPROCESOS EN DOTNET</vt:lpstr>
      <vt:lpstr>1.3.9. DESTRUCCIÓN DE SUBPROCESOS EN DOTNET</vt:lpstr>
      <vt:lpstr>1.3.10. VENTAJAS Y DESVENTAJAS DE LOS HILOS</vt:lpstr>
      <vt:lpstr>1.3.10. VENTAJAS Y DESVENTAJAS DE LOS HILOS</vt:lpstr>
      <vt:lpstr>1.3.11. CICLO DE VIDA DE UN HILO</vt:lpstr>
      <vt:lpstr>1.3.12. PROPIEDADES Y MÉTODOS DE LA CLASE THREAD</vt:lpstr>
      <vt:lpstr>1.3.12. PROPIEDADES Y MÉTODOS DE LA CLASE THREAD</vt:lpstr>
      <vt:lpstr>1.3.12. PROPIEDADES Y MÉTODOS DE LA CLASE THREAD</vt:lpstr>
      <vt:lpstr>1.3.13 SINCRONIZACIÓN DE HILOS</vt:lpstr>
      <vt:lpstr>1.3.13 SINCRONIZACIÓN DE HILOS</vt:lpstr>
      <vt:lpstr>1.3.13 SINCRONIZACIÓN DE HILOS</vt:lpstr>
      <vt:lpstr>1.3.14 EXCEPCIONES EN HILOS</vt:lpstr>
      <vt:lpstr>1.3.15. INTERRUPCIONES Y BLOQUEOS</vt:lpstr>
      <vt:lpstr>1.3.16. CONSTRUCTORES</vt:lpstr>
      <vt:lpstr>1.4 FRAMEWORK</vt:lpstr>
      <vt:lpstr>1.5. SISTEMAS MONOTAREA Y MULTITAREA</vt:lpstr>
      <vt:lpstr>1.6. PATRONES DE DISEÑO</vt:lpstr>
      <vt:lpstr>1.6.1 MODELO VISTA CONTROLADOR</vt:lpstr>
      <vt:lpstr>1.7. NOMENCLATURA DE PROGRAMACIÓN</vt:lpstr>
      <vt:lpstr>2 DESARROLLO</vt:lpstr>
      <vt:lpstr>2.1  CREACIÓN DEL PROYECTO</vt:lpstr>
      <vt:lpstr>2.1  CREACIÓN DEL PROYECTO</vt:lpstr>
      <vt:lpstr>2.1  CREACIÓN DEL PROYECTO</vt:lpstr>
      <vt:lpstr>2.1  CREACIÓN DEL PROYECTO</vt:lpstr>
      <vt:lpstr>2.1  CREACIÓN DEL PROYECTO  (SEGUNDO PROYECTO)</vt:lpstr>
      <vt:lpstr>2.2 CODIFICACIÓN DEL PROYECTO</vt:lpstr>
      <vt:lpstr>2.2 CODIFICACIÓN DEL PROYECTO</vt:lpstr>
      <vt:lpstr>2.2 CODIFICACIÓN DEL PROYECTO</vt:lpstr>
      <vt:lpstr>2.2. CODIFICACIÓN DEL PROYECTO</vt:lpstr>
      <vt:lpstr>2.2 CODIFICACIÓN DEL PROYECTO</vt:lpstr>
      <vt:lpstr>2.2 CODIFICACIÓN DEL PROYECTO</vt:lpstr>
      <vt:lpstr>2.2. CODIFICACIÓN DEL PROYECTO</vt:lpstr>
      <vt:lpstr>2.2 CODIFICACIÓN DEL PROYECTO</vt:lpstr>
      <vt:lpstr>2.2 CODIFICACIÓN DEL PROYECTO</vt:lpstr>
      <vt:lpstr>2.2. CODIFICACIÓN  DEL PROYECTO</vt:lpstr>
      <vt:lpstr>2.2. CODIFICICACIÓN DEL PROYECTO</vt:lpstr>
      <vt:lpstr>2.2. CODIFICICACIÓN DEL PROYECTO</vt:lpstr>
      <vt:lpstr>2.2. CODIFICICACIÓN DEL PROYECTO</vt:lpstr>
      <vt:lpstr>2.2. CODIFICICACIÓN DEL PROYECTO</vt:lpstr>
      <vt:lpstr>2.3. EJECUCIÓN DEL PROYECTO</vt:lpstr>
      <vt:lpstr>2.3. EJECUCIÓN DEL PROYECTO</vt:lpstr>
      <vt:lpstr>2.3. EJECUCIÓN DEL PROYECTO</vt:lpstr>
      <vt:lpstr>3. CONCLUSIONES</vt:lpstr>
      <vt:lpstr>4. RECOMENDACIONES</vt:lpstr>
      <vt:lpstr>5. BIBLIOGRAFÍA</vt:lpstr>
      <vt:lpstr>5. BIBLIOGRAFÍA</vt:lpstr>
      <vt:lpstr>5. 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FORMULARIO WEB SIN MVC CON JAVA</dc:title>
  <dc:creator>Michael Villarruel</dc:creator>
  <cp:lastModifiedBy>JOHAO ALEJANDRO MORALES PISCO</cp:lastModifiedBy>
  <cp:revision>13</cp:revision>
  <dcterms:created xsi:type="dcterms:W3CDTF">2020-07-10T23:33:49Z</dcterms:created>
  <dcterms:modified xsi:type="dcterms:W3CDTF">2023-08-07T02:00:06Z</dcterms:modified>
</cp:coreProperties>
</file>